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87" r:id="rId2"/>
    <p:sldMasterId id="2147483700" r:id="rId3"/>
    <p:sldMasterId id="2147483796" r:id="rId4"/>
  </p:sldMasterIdLst>
  <p:notesMasterIdLst>
    <p:notesMasterId r:id="rId91"/>
  </p:notesMasterIdLst>
  <p:sldIdLst>
    <p:sldId id="441" r:id="rId5"/>
    <p:sldId id="409" r:id="rId6"/>
    <p:sldId id="378" r:id="rId7"/>
    <p:sldId id="443" r:id="rId8"/>
    <p:sldId id="380" r:id="rId9"/>
    <p:sldId id="381" r:id="rId10"/>
    <p:sldId id="382" r:id="rId11"/>
    <p:sldId id="442" r:id="rId12"/>
    <p:sldId id="444" r:id="rId13"/>
    <p:sldId id="385" r:id="rId14"/>
    <p:sldId id="398" r:id="rId15"/>
    <p:sldId id="445" r:id="rId16"/>
    <p:sldId id="392" r:id="rId17"/>
    <p:sldId id="393" r:id="rId18"/>
    <p:sldId id="395" r:id="rId19"/>
    <p:sldId id="446" r:id="rId20"/>
    <p:sldId id="447" r:id="rId21"/>
    <p:sldId id="397" r:id="rId22"/>
    <p:sldId id="399" r:id="rId23"/>
    <p:sldId id="452" r:id="rId24"/>
    <p:sldId id="450" r:id="rId25"/>
    <p:sldId id="449" r:id="rId26"/>
    <p:sldId id="391" r:id="rId27"/>
    <p:sldId id="453" r:id="rId28"/>
    <p:sldId id="401" r:id="rId29"/>
    <p:sldId id="402" r:id="rId30"/>
    <p:sldId id="403" r:id="rId31"/>
    <p:sldId id="404" r:id="rId32"/>
    <p:sldId id="454" r:id="rId33"/>
    <p:sldId id="455" r:id="rId34"/>
    <p:sldId id="456" r:id="rId35"/>
    <p:sldId id="269" r:id="rId36"/>
    <p:sldId id="458" r:id="rId37"/>
    <p:sldId id="459" r:id="rId38"/>
    <p:sldId id="407" r:id="rId39"/>
    <p:sldId id="460" r:id="rId40"/>
    <p:sldId id="461" r:id="rId41"/>
    <p:sldId id="462" r:id="rId42"/>
    <p:sldId id="408" r:id="rId43"/>
    <p:sldId id="355" r:id="rId44"/>
    <p:sldId id="463" r:id="rId45"/>
    <p:sldId id="464" r:id="rId46"/>
    <p:sldId id="357" r:id="rId47"/>
    <p:sldId id="465" r:id="rId48"/>
    <p:sldId id="353" r:id="rId49"/>
    <p:sldId id="420" r:id="rId50"/>
    <p:sldId id="466" r:id="rId51"/>
    <p:sldId id="359" r:id="rId52"/>
    <p:sldId id="412" r:id="rId53"/>
    <p:sldId id="360" r:id="rId54"/>
    <p:sldId id="471" r:id="rId55"/>
    <p:sldId id="472" r:id="rId56"/>
    <p:sldId id="473" r:id="rId57"/>
    <p:sldId id="474" r:id="rId58"/>
    <p:sldId id="475" r:id="rId59"/>
    <p:sldId id="476" r:id="rId60"/>
    <p:sldId id="477" r:id="rId61"/>
    <p:sldId id="478" r:id="rId62"/>
    <p:sldId id="479" r:id="rId63"/>
    <p:sldId id="480" r:id="rId64"/>
    <p:sldId id="481" r:id="rId65"/>
    <p:sldId id="482" r:id="rId66"/>
    <p:sldId id="483" r:id="rId67"/>
    <p:sldId id="484" r:id="rId68"/>
    <p:sldId id="485" r:id="rId69"/>
    <p:sldId id="343" r:id="rId70"/>
    <p:sldId id="259" r:id="rId71"/>
    <p:sldId id="487" r:id="rId72"/>
    <p:sldId id="488" r:id="rId73"/>
    <p:sldId id="258" r:id="rId74"/>
    <p:sldId id="439" r:id="rId75"/>
    <p:sldId id="467" r:id="rId76"/>
    <p:sldId id="469" r:id="rId77"/>
    <p:sldId id="470" r:id="rId78"/>
    <p:sldId id="264" r:id="rId79"/>
    <p:sldId id="271" r:id="rId80"/>
    <p:sldId id="424" r:id="rId81"/>
    <p:sldId id="495" r:id="rId82"/>
    <p:sldId id="417" r:id="rId83"/>
    <p:sldId id="270" r:id="rId84"/>
    <p:sldId id="423" r:id="rId85"/>
    <p:sldId id="490" r:id="rId86"/>
    <p:sldId id="494" r:id="rId87"/>
    <p:sldId id="492" r:id="rId88"/>
    <p:sldId id="493" r:id="rId89"/>
    <p:sldId id="468" r:id="rId9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FC1"/>
    <a:srgbClr val="B3FFB3"/>
    <a:srgbClr val="CCFFCC"/>
    <a:srgbClr val="003366"/>
    <a:srgbClr val="CCE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50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C4625E-9A09-41E5-8666-804B11951C73}" type="datetimeFigureOut">
              <a:rPr lang="ru-RU" smtClean="0"/>
              <a:pPr/>
              <a:t>14.09.2021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10B366-00E1-4641-AE50-C154FD08EFC2}" type="slidenum">
              <a:rPr lang="ru-RU" smtClean="0"/>
              <a:pPr/>
              <a:t>‹#›</a:t>
            </a:fld>
            <a:endParaRPr lang="ru-RU"/>
          </a:p>
        </p:txBody>
      </p:sp>
    </p:spTree>
    <p:extLst>
      <p:ext uri="{BB962C8B-B14F-4D97-AF65-F5344CB8AC3E}">
        <p14:creationId xmlns:p14="http://schemas.microsoft.com/office/powerpoint/2010/main" val="2344110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DD965CA5-EA6E-49CE-B3B6-A827BDA7DB5D}" type="slidenum">
              <a:rPr lang="ru-RU" smtClean="0"/>
              <a:pPr/>
              <a:t>13</a:t>
            </a:fld>
            <a:endParaRPr lang="ru-RU"/>
          </a:p>
        </p:txBody>
      </p:sp>
    </p:spTree>
    <p:extLst>
      <p:ext uri="{BB962C8B-B14F-4D97-AF65-F5344CB8AC3E}">
        <p14:creationId xmlns:p14="http://schemas.microsoft.com/office/powerpoint/2010/main" val="1918794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14D0E0-A99D-441C-855A-D407DEDB685F}"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2168026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14D0E0-A99D-441C-855A-D407DEDB685F}" type="slidenum">
              <a:rPr lang="ru-RU" smtClean="0">
                <a:solidFill>
                  <a:prstClr val="black"/>
                </a:solidFill>
              </a:rPr>
              <a:pPr/>
              <a:t>22</a:t>
            </a:fld>
            <a:endParaRPr lang="ru-RU">
              <a:solidFill>
                <a:prstClr val="black"/>
              </a:solidFill>
            </a:endParaRPr>
          </a:p>
        </p:txBody>
      </p:sp>
    </p:spTree>
    <p:extLst>
      <p:ext uri="{BB962C8B-B14F-4D97-AF65-F5344CB8AC3E}">
        <p14:creationId xmlns:p14="http://schemas.microsoft.com/office/powerpoint/2010/main" val="2168026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10B366-00E1-4641-AE50-C154FD08EFC2}" type="slidenum">
              <a:rPr lang="ru-RU" smtClean="0"/>
              <a:pPr/>
              <a:t>46</a:t>
            </a:fld>
            <a:endParaRPr lang="ru-RU"/>
          </a:p>
        </p:txBody>
      </p:sp>
    </p:spTree>
    <p:extLst>
      <p:ext uri="{BB962C8B-B14F-4D97-AF65-F5344CB8AC3E}">
        <p14:creationId xmlns:p14="http://schemas.microsoft.com/office/powerpoint/2010/main" val="1054387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10B366-00E1-4641-AE50-C154FD08EFC2}" type="slidenum">
              <a:rPr lang="ru-RU" smtClean="0">
                <a:solidFill>
                  <a:prstClr val="black"/>
                </a:solidFill>
              </a:rPr>
              <a:pPr/>
              <a:t>47</a:t>
            </a:fld>
            <a:endParaRPr lang="ru-RU">
              <a:solidFill>
                <a:prstClr val="black"/>
              </a:solidFill>
            </a:endParaRPr>
          </a:p>
        </p:txBody>
      </p:sp>
    </p:spTree>
    <p:extLst>
      <p:ext uri="{BB962C8B-B14F-4D97-AF65-F5344CB8AC3E}">
        <p14:creationId xmlns:p14="http://schemas.microsoft.com/office/powerpoint/2010/main" val="105438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type="sldNum" sz="quarter" idx="5"/>
          </p:nvPr>
        </p:nvSpPr>
        <p:spPr>
          <a:ln/>
        </p:spPr>
        <p:txBody>
          <a:bodyPr/>
          <a:lstStyle/>
          <a:p>
            <a:fld id="{D47CF996-E3BB-4342-8918-0E18375C6AF6}" type="slidenum">
              <a:rPr lang="ru-RU"/>
              <a:pPr/>
              <a:t>50</a:t>
            </a:fld>
            <a:endParaRPr lang="ru-RU"/>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xfrm>
            <a:off x="685800" y="4343400"/>
            <a:ext cx="5486400" cy="4800600"/>
          </a:xfrm>
        </p:spPr>
        <p:txBody>
          <a:bodyPr/>
          <a:lstStyle/>
          <a:p>
            <a:pPr>
              <a:lnSpc>
                <a:spcPct val="90000"/>
              </a:lnSpc>
            </a:pPr>
            <a:r>
              <a:rPr lang="en-US" sz="1000" b="1"/>
              <a:t>Key Point</a:t>
            </a:r>
          </a:p>
          <a:p>
            <a:pPr>
              <a:lnSpc>
                <a:spcPct val="90000"/>
              </a:lnSpc>
            </a:pPr>
            <a:r>
              <a:rPr lang="en-US" sz="1000" b="1"/>
              <a:t>The health benefits of quitting smoking start immediately and are sustained such that 15 years after quitting smoking, the coronary heart disease risk of a former smoker is equal to that of a nonsmoker.</a:t>
            </a:r>
          </a:p>
          <a:p>
            <a:pPr>
              <a:lnSpc>
                <a:spcPct val="90000"/>
              </a:lnSpc>
              <a:spcBef>
                <a:spcPct val="0"/>
              </a:spcBef>
            </a:pPr>
            <a:endParaRPr lang="en-US" sz="1000" b="1"/>
          </a:p>
          <a:p>
            <a:pPr>
              <a:lnSpc>
                <a:spcPct val="90000"/>
              </a:lnSpc>
            </a:pPr>
            <a:r>
              <a:rPr lang="en-US" sz="1000" b="1"/>
              <a:t>Background</a:t>
            </a:r>
          </a:p>
          <a:p>
            <a:pPr>
              <a:lnSpc>
                <a:spcPct val="90000"/>
              </a:lnSpc>
            </a:pPr>
            <a:r>
              <a:rPr lang="en-US" sz="1000"/>
              <a:t>When gauging the health benefits from smoking cessation one is encouraged to assess both the short-term and long-term improvements. Within 2 weeks to 3 months lung function may begin to improve and there may be notable decreases in coughing, sinus congestion, fatigue and shortness of breath.   </a:t>
            </a:r>
          </a:p>
          <a:p>
            <a:pPr>
              <a:lnSpc>
                <a:spcPct val="90000"/>
              </a:lnSpc>
              <a:spcBef>
                <a:spcPct val="0"/>
              </a:spcBef>
            </a:pPr>
            <a:endParaRPr lang="en-US" sz="1000"/>
          </a:p>
          <a:p>
            <a:pPr>
              <a:lnSpc>
                <a:spcPct val="90000"/>
              </a:lnSpc>
            </a:pPr>
            <a:r>
              <a:rPr lang="en-US" sz="1000"/>
              <a:t>Around the year mark, coronary heart disease risk, the leading cause of death in the United States, improves with smoking cessation to a point where excess risk is reduced by 50% and continues to decline thereafter. Within the 5-15 year range, the risk of stroke for smoking cessators returns to the level of a person who has never smoked. </a:t>
            </a:r>
          </a:p>
          <a:p>
            <a:pPr>
              <a:lnSpc>
                <a:spcPct val="90000"/>
              </a:lnSpc>
              <a:spcBef>
                <a:spcPct val="0"/>
              </a:spcBef>
            </a:pPr>
            <a:endParaRPr lang="en-US" sz="1000"/>
          </a:p>
          <a:p>
            <a:pPr>
              <a:lnSpc>
                <a:spcPct val="90000"/>
              </a:lnSpc>
            </a:pPr>
            <a:r>
              <a:rPr lang="en-US" sz="1000"/>
              <a:t>Other potential long-term benefits include:  the risk of lung cancer, the most common cause of cancer death in the United States, declines steadily after smoking cessation; and by 10 years after cessation, the risk of lung cancer is 30-50% that of continuing smokers. And beyond this, smoking cessation may also reduce the risk of cancers of the larynx, oral cavity, esophagus, pancreas, urinary bladder and of developing ulcers of the stomach or duodenum. Other long-term benefits include the rate of decline in lung function among former smokers returns to that of never smokers, reducing the risk of COPD. And, the risk of coronary heart disease, after 15 years of abstinence, becomes similar to that of a person who has never smoked. Clearly, a patient has health benefits to gain if they successfully cessate.</a:t>
            </a:r>
          </a:p>
          <a:p>
            <a:pPr>
              <a:lnSpc>
                <a:spcPct val="90000"/>
              </a:lnSpc>
              <a:spcBef>
                <a:spcPct val="0"/>
              </a:spcBef>
            </a:pPr>
            <a:endParaRPr lang="en-US" sz="1000"/>
          </a:p>
          <a:p>
            <a:pPr>
              <a:lnSpc>
                <a:spcPct val="90000"/>
              </a:lnSpc>
            </a:pPr>
            <a:r>
              <a:rPr lang="en-US" sz="700" b="1"/>
              <a:t>References</a:t>
            </a:r>
          </a:p>
          <a:p>
            <a:pPr>
              <a:lnSpc>
                <a:spcPct val="90000"/>
              </a:lnSpc>
            </a:pPr>
            <a:r>
              <a:rPr lang="en-US" altLang="ja-JP" sz="700"/>
              <a:t>1. </a:t>
            </a:r>
            <a:r>
              <a:rPr lang="en-US" sz="700"/>
              <a:t>CDC. Surgeon General’s 2004 Report. The Health Consequences of Smoking on the Human Body. Online slides. http://www.cdc.gov/tobacco/sgr/sgr_2004/sgranimation/flash/index.html Accessed on April 15, 2006.</a:t>
            </a:r>
          </a:p>
          <a:p>
            <a:pPr>
              <a:lnSpc>
                <a:spcPct val="90000"/>
              </a:lnSpc>
            </a:pPr>
            <a:r>
              <a:rPr lang="en-US" altLang="ja-JP" sz="700"/>
              <a:t>2. American Cancer Society. Guide to Quitting Smoking. Available at: http://www.cancer.org. Accessed June 2006. </a:t>
            </a:r>
          </a:p>
          <a:p>
            <a:pPr>
              <a:lnSpc>
                <a:spcPct val="90000"/>
              </a:lnSpc>
            </a:pPr>
            <a:r>
              <a:rPr lang="en-US" altLang="ja-JP" sz="700"/>
              <a:t>3. US Department of Health &amp; Human Services. The Health Benefits of Smoking Cessation: A Report of the Surgeon General. Centers for Disease Control and Prevention (CDC), Office on Smoking and Health. 1990. Available at: http://profiles.nlm.nih.gov/NN/B/B/C/T/. Accessed July 2006. </a:t>
            </a:r>
            <a:endParaRPr lang="en-GB" altLang="ja-JP" sz="700"/>
          </a:p>
          <a:p>
            <a:pPr>
              <a:lnSpc>
                <a:spcPct val="90000"/>
              </a:lnSpc>
            </a:pPr>
            <a:endParaRPr lang="en-US" sz="700"/>
          </a:p>
        </p:txBody>
      </p:sp>
      <p:sp>
        <p:nvSpPr>
          <p:cNvPr id="210948" name="Text Box 4"/>
          <p:cNvSpPr txBox="1">
            <a:spLocks noChangeArrowheads="1"/>
          </p:cNvSpPr>
          <p:nvPr/>
        </p:nvSpPr>
        <p:spPr bwMode="auto">
          <a:xfrm>
            <a:off x="5770563" y="1530350"/>
            <a:ext cx="865187" cy="1004888"/>
          </a:xfrm>
          <a:prstGeom prst="rect">
            <a:avLst/>
          </a:prstGeom>
          <a:noFill/>
          <a:ln w="9525">
            <a:solidFill>
              <a:srgbClr val="000000"/>
            </a:solidFill>
            <a:miter lim="800000"/>
            <a:headEnd/>
            <a:tailEnd/>
          </a:ln>
          <a:effectLst/>
        </p:spPr>
        <p:txBody>
          <a:bodyPr lIns="89460" tIns="44730" rIns="89460" bIns="44730">
            <a:spAutoFit/>
          </a:bodyPr>
          <a:lstStyle/>
          <a:p>
            <a:pPr defTabSz="896938"/>
            <a:r>
              <a:rPr lang="en-US" sz="1000">
                <a:latin typeface="Gulim" pitchFamily="34" charset="-127"/>
                <a:cs typeface="Arial" pitchFamily="34" charset="0"/>
              </a:rPr>
              <a:t>2/ACS/p 4/¶1-6. </a:t>
            </a:r>
          </a:p>
          <a:p>
            <a:pPr defTabSz="896938"/>
            <a:endParaRPr lang="en-US" sz="1000">
              <a:latin typeface="Gulim" pitchFamily="34" charset="-127"/>
              <a:cs typeface="Arial" pitchFamily="34" charset="0"/>
            </a:endParaRPr>
          </a:p>
          <a:p>
            <a:pPr defTabSz="896938"/>
            <a:r>
              <a:rPr lang="en-US" sz="1000">
                <a:latin typeface="Gulim" pitchFamily="34" charset="-127"/>
                <a:cs typeface="Arial" pitchFamily="34" charset="0"/>
              </a:rPr>
              <a:t>3/USDHHS 1990/p vi/¶1,2</a:t>
            </a:r>
          </a:p>
        </p:txBody>
      </p:sp>
      <p:sp>
        <p:nvSpPr>
          <p:cNvPr id="210949" name="Text Box 5"/>
          <p:cNvSpPr txBox="1">
            <a:spLocks noChangeArrowheads="1"/>
          </p:cNvSpPr>
          <p:nvPr/>
        </p:nvSpPr>
        <p:spPr bwMode="auto">
          <a:xfrm>
            <a:off x="0" y="1238250"/>
            <a:ext cx="1063625" cy="555625"/>
          </a:xfrm>
          <a:prstGeom prst="rect">
            <a:avLst/>
          </a:prstGeom>
          <a:noFill/>
          <a:ln w="9525">
            <a:solidFill>
              <a:schemeClr val="tx1"/>
            </a:solidFill>
            <a:miter lim="800000"/>
            <a:headEnd/>
            <a:tailEnd/>
          </a:ln>
          <a:effectLst/>
        </p:spPr>
        <p:txBody>
          <a:bodyPr lIns="90825" tIns="45412" rIns="90825" bIns="45412">
            <a:spAutoFit/>
          </a:bodyPr>
          <a:lstStyle/>
          <a:p>
            <a:pPr algn="r" defTabSz="909638" eaLnBrk="0" hangingPunct="0">
              <a:spcBef>
                <a:spcPct val="50000"/>
              </a:spcBef>
            </a:pPr>
            <a:r>
              <a:rPr lang="en-US" sz="1000">
                <a:latin typeface="Gulim" pitchFamily="34" charset="-127"/>
                <a:ea typeface="MS PGothic" pitchFamily="34" charset="-128"/>
                <a:cs typeface="Arial" pitchFamily="34" charset="0"/>
              </a:rPr>
              <a:t>1/CDC/SGR/ p. 2 &amp; 3 of printout </a:t>
            </a:r>
          </a:p>
        </p:txBody>
      </p:sp>
      <p:sp>
        <p:nvSpPr>
          <p:cNvPr id="210950" name="Text Box 6"/>
          <p:cNvSpPr txBox="1">
            <a:spLocks noChangeArrowheads="1"/>
          </p:cNvSpPr>
          <p:nvPr/>
        </p:nvSpPr>
        <p:spPr bwMode="auto">
          <a:xfrm>
            <a:off x="31750" y="5316538"/>
            <a:ext cx="635000" cy="339725"/>
          </a:xfrm>
          <a:prstGeom prst="rect">
            <a:avLst/>
          </a:prstGeom>
          <a:noFill/>
          <a:ln w="9525">
            <a:solidFill>
              <a:srgbClr val="000000"/>
            </a:solidFill>
            <a:miter lim="800000"/>
            <a:headEnd/>
            <a:tailEnd/>
          </a:ln>
          <a:effectLst/>
        </p:spPr>
        <p:txBody>
          <a:bodyPr lIns="27422" tIns="44730" rIns="27422" bIns="44730">
            <a:spAutoFit/>
          </a:bodyPr>
          <a:lstStyle/>
          <a:p>
            <a:pPr defTabSz="896938"/>
            <a:r>
              <a:rPr lang="en-US" sz="800">
                <a:latin typeface="Gulim" pitchFamily="34" charset="-127"/>
                <a:cs typeface="Arial" pitchFamily="34" charset="0"/>
              </a:rPr>
              <a:t>¶2; 2/ACS/</a:t>
            </a:r>
            <a:br>
              <a:rPr lang="en-US" sz="800">
                <a:latin typeface="Gulim" pitchFamily="34" charset="-127"/>
                <a:cs typeface="Arial" pitchFamily="34" charset="0"/>
              </a:rPr>
            </a:br>
            <a:r>
              <a:rPr lang="en-US" sz="800">
                <a:latin typeface="Gulim" pitchFamily="34" charset="-127"/>
                <a:cs typeface="Arial" pitchFamily="34" charset="0"/>
              </a:rPr>
              <a:t>p 3/¶9,10 </a:t>
            </a:r>
          </a:p>
        </p:txBody>
      </p:sp>
      <p:sp>
        <p:nvSpPr>
          <p:cNvPr id="210951" name="Text Box 7"/>
          <p:cNvSpPr txBox="1">
            <a:spLocks noChangeArrowheads="1"/>
          </p:cNvSpPr>
          <p:nvPr/>
        </p:nvSpPr>
        <p:spPr bwMode="auto">
          <a:xfrm>
            <a:off x="31750" y="5875338"/>
            <a:ext cx="709613" cy="703262"/>
          </a:xfrm>
          <a:prstGeom prst="rect">
            <a:avLst/>
          </a:prstGeom>
          <a:noFill/>
          <a:ln w="9525">
            <a:solidFill>
              <a:srgbClr val="000000"/>
            </a:solidFill>
            <a:miter lim="800000"/>
            <a:headEnd/>
            <a:tailEnd/>
          </a:ln>
          <a:effectLst/>
        </p:spPr>
        <p:txBody>
          <a:bodyPr lIns="27422" tIns="44730" rIns="27422" bIns="44730">
            <a:spAutoFit/>
          </a:bodyPr>
          <a:lstStyle/>
          <a:p>
            <a:pPr defTabSz="896938"/>
            <a:r>
              <a:rPr lang="en-US" sz="800">
                <a:latin typeface="Gulim" pitchFamily="34" charset="-127"/>
                <a:cs typeface="Arial" pitchFamily="34" charset="0"/>
              </a:rPr>
              <a:t>2/ACS/p 4/</a:t>
            </a:r>
            <a:br>
              <a:rPr lang="en-US" sz="800">
                <a:latin typeface="Gulim" pitchFamily="34" charset="-127"/>
                <a:cs typeface="Arial" pitchFamily="34" charset="0"/>
              </a:rPr>
            </a:br>
            <a:r>
              <a:rPr lang="en-US" sz="800">
                <a:latin typeface="Gulim" pitchFamily="34" charset="-127"/>
                <a:cs typeface="Arial" pitchFamily="34" charset="0"/>
              </a:rPr>
              <a:t>¶1-6. </a:t>
            </a:r>
          </a:p>
          <a:p>
            <a:pPr defTabSz="896938"/>
            <a:endParaRPr lang="en-US" sz="800">
              <a:latin typeface="Gulim" pitchFamily="34" charset="-127"/>
              <a:cs typeface="Arial" pitchFamily="34" charset="0"/>
            </a:endParaRPr>
          </a:p>
          <a:p>
            <a:pPr defTabSz="896938"/>
            <a:r>
              <a:rPr lang="en-US" sz="800">
                <a:latin typeface="Gulim" pitchFamily="34" charset="-127"/>
                <a:cs typeface="Arial" pitchFamily="34" charset="0"/>
              </a:rPr>
              <a:t>3/USDHHS 1990/p vi/¶1,2</a:t>
            </a:r>
          </a:p>
        </p:txBody>
      </p:sp>
      <p:sp>
        <p:nvSpPr>
          <p:cNvPr id="210952" name="Text Box 8"/>
          <p:cNvSpPr txBox="1">
            <a:spLocks noChangeArrowheads="1"/>
          </p:cNvSpPr>
          <p:nvPr/>
        </p:nvSpPr>
        <p:spPr bwMode="auto">
          <a:xfrm>
            <a:off x="23813" y="4572000"/>
            <a:ext cx="630237" cy="465138"/>
          </a:xfrm>
          <a:prstGeom prst="rect">
            <a:avLst/>
          </a:prstGeom>
          <a:noFill/>
          <a:ln w="9525">
            <a:solidFill>
              <a:schemeClr val="tx1"/>
            </a:solidFill>
            <a:miter lim="800000"/>
            <a:headEnd/>
            <a:tailEnd/>
          </a:ln>
          <a:effectLst/>
        </p:spPr>
        <p:txBody>
          <a:bodyPr lIns="27422" tIns="45412" rIns="27422" bIns="45412">
            <a:spAutoFit/>
          </a:bodyPr>
          <a:lstStyle/>
          <a:p>
            <a:pPr defTabSz="909638" eaLnBrk="0" hangingPunct="0">
              <a:spcBef>
                <a:spcPct val="50000"/>
              </a:spcBef>
            </a:pPr>
            <a:r>
              <a:rPr lang="en-US" sz="800">
                <a:latin typeface="Gulim" pitchFamily="34" charset="-127"/>
                <a:ea typeface="MS PGothic" pitchFamily="34" charset="-128"/>
                <a:cs typeface="Arial" pitchFamily="34" charset="0"/>
              </a:rPr>
              <a:t>1/CDC/SGR/p. 2 &amp; 3 of printout </a:t>
            </a:r>
          </a:p>
        </p:txBody>
      </p:sp>
    </p:spTree>
    <p:extLst>
      <p:ext uri="{BB962C8B-B14F-4D97-AF65-F5344CB8AC3E}">
        <p14:creationId xmlns:p14="http://schemas.microsoft.com/office/powerpoint/2010/main" val="1051306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14D0E0-A99D-441C-855A-D407DEDB685F}" type="slidenum">
              <a:rPr lang="ru-RU" smtClean="0">
                <a:solidFill>
                  <a:prstClr val="black"/>
                </a:solidFill>
              </a:rPr>
              <a:pPr/>
              <a:t>54</a:t>
            </a:fld>
            <a:endParaRPr lang="ru-RU">
              <a:solidFill>
                <a:prstClr val="black"/>
              </a:solidFill>
            </a:endParaRPr>
          </a:p>
        </p:txBody>
      </p:sp>
    </p:spTree>
    <p:extLst>
      <p:ext uri="{BB962C8B-B14F-4D97-AF65-F5344CB8AC3E}">
        <p14:creationId xmlns:p14="http://schemas.microsoft.com/office/powerpoint/2010/main" val="819162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14D0E0-A99D-441C-855A-D407DEDB685F}" type="slidenum">
              <a:rPr lang="ru-RU" smtClean="0">
                <a:solidFill>
                  <a:prstClr val="black"/>
                </a:solidFill>
              </a:rPr>
              <a:pPr/>
              <a:t>65</a:t>
            </a:fld>
            <a:endParaRPr lang="ru-RU">
              <a:solidFill>
                <a:prstClr val="black"/>
              </a:solidFill>
            </a:endParaRPr>
          </a:p>
        </p:txBody>
      </p:sp>
    </p:spTree>
    <p:extLst>
      <p:ext uri="{BB962C8B-B14F-4D97-AF65-F5344CB8AC3E}">
        <p14:creationId xmlns:p14="http://schemas.microsoft.com/office/powerpoint/2010/main" val="3792247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623"/>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BDD6E5-34C5-468B-863A-41E5FB644E5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30124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6F4EBD-4EAC-4338-B1AD-409EECD2A5C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89124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96"/>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96"/>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8ED59B-E6BE-4D54-A8EC-DA6CE295F60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11128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457200" y="1600206"/>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8F9CFC-80D9-443F-87DB-ACEC109152C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60878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86088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9455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8424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601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06105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9142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0162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CCD9D6-8596-4C09-A234-AFB5653CB55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35638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40056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53478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35016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0035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sldNum" sz="quarter" idx="10"/>
          </p:nvPr>
        </p:nvSpPr>
        <p:spPr>
          <a:ln/>
        </p:spPr>
        <p:txBody>
          <a:bodyPr/>
          <a:lstStyle>
            <a:lvl1pPr>
              <a:defRPr/>
            </a:lvl1pPr>
          </a:lstStyle>
          <a:p>
            <a:pPr>
              <a:defRPr/>
            </a:pPr>
            <a:r>
              <a:rPr lang="en-US">
                <a:solidFill>
                  <a:prstClr val="black">
                    <a:tint val="75000"/>
                  </a:prstClr>
                </a:solidFill>
              </a:rPr>
              <a:t>|</a:t>
            </a:r>
            <a:r>
              <a:rPr lang="en-US" sz="900" baseline="16000">
                <a:solidFill>
                  <a:prstClr val="black">
                    <a:tint val="75000"/>
                  </a:prstClr>
                </a:solidFill>
              </a:rPr>
              <a:t>        </a:t>
            </a:r>
            <a:fld id="{52A4AC89-797B-4567-AC97-4DDE7ED317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99320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8047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6970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25370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61242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93359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98"/>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6F3E70-3953-487C-8244-4DCB13EBE4C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22520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59974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0062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49881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50855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14982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3436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E56227-7922-4115-919A-BC0D08F0246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18825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9/14/2021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endParaRPr lang="ru-RU"/>
          </a:p>
        </p:txBody>
      </p:sp>
      <p:sp>
        <p:nvSpPr>
          <p:cNvPr id="4" name="Дата 3"/>
          <p:cNvSpPr>
            <a:spLocks noGrp="1"/>
          </p:cNvSpPr>
          <p:nvPr>
            <p:ph type="dt" sz="half" idx="10"/>
          </p:nvPr>
        </p:nvSpPr>
        <p:spPr>
          <a:xfrm>
            <a:off x="457200" y="6245225"/>
            <a:ext cx="2133600" cy="476250"/>
          </a:xfrm>
        </p:spPr>
        <p:txBody>
          <a:bodyPr/>
          <a:lstStyle>
            <a:lvl1pPr>
              <a:defRPr/>
            </a:lvl1pPr>
          </a:lstStyle>
          <a:p>
            <a:endParaRPr lang="ru-RU"/>
          </a:p>
        </p:txBody>
      </p:sp>
      <p:sp>
        <p:nvSpPr>
          <p:cNvPr id="5" name="Нижний колонтитул 4"/>
          <p:cNvSpPr>
            <a:spLocks noGrp="1"/>
          </p:cNvSpPr>
          <p:nvPr>
            <p:ph type="ftr" sz="quarter" idx="11"/>
          </p:nvPr>
        </p:nvSpPr>
        <p:spPr>
          <a:xfrm>
            <a:off x="3124200" y="6245225"/>
            <a:ext cx="2895600" cy="476250"/>
          </a:xfrm>
        </p:spPr>
        <p:txBody>
          <a:bodyPr/>
          <a:lstStyle>
            <a:lvl1pPr>
              <a:defRPr/>
            </a:lvl1pPr>
          </a:lstStyle>
          <a:p>
            <a:endParaRPr lang="ru-RU"/>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0B64072E-B32A-4BC4-9FDF-76FD39256656}" type="slidenum">
              <a:rPr lang="ru-RU"/>
              <a:pPr/>
              <a:t>‹#›</a:t>
            </a:fld>
            <a:endParaRPr lang="ru-RU"/>
          </a:p>
        </p:txBody>
      </p:sp>
    </p:spTree>
    <p:extLst>
      <p:ext uri="{BB962C8B-B14F-4D97-AF65-F5344CB8AC3E}">
        <p14:creationId xmlns:p14="http://schemas.microsoft.com/office/powerpoint/2010/main" val="224141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12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12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C786989-10DC-4294-B2F8-E0D4074B2EC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409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0CD72E-4FC0-43AC-9033-016A172B84F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91529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32ED174-9295-4BB5-96F1-566ABEEA87E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2663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5EB3D1-8279-402E-889B-3012B3D0E79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6425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7E4D0B-4D5F-483A-9C44-8865292E10E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0592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D029458B-EFC0-4B12-9E2E-18C949BDBDA5}"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4785139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805402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solidFill>
                  <a:prstClr val="black">
                    <a:tint val="75000"/>
                  </a:prstClr>
                </a:solidFill>
              </a:rPr>
              <a:pPr/>
              <a:t>14.09.2021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414400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ru-RU">
              <a:solidFill>
                <a:srgbClr val="000000"/>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ru-RU">
              <a:solidFill>
                <a:srgbClr val="000000"/>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D029458B-EFC0-4B12-9E2E-18C949BDBDA5}" type="slidenum">
              <a:rPr lang="ru-RU" smtClean="0">
                <a:solidFill>
                  <a:srgbClr val="000000"/>
                </a:solidFill>
              </a:rPr>
              <a:pPr fontAlgn="base">
                <a:spcBef>
                  <a:spcPct val="0"/>
                </a:spcBef>
                <a:spcAft>
                  <a:spcPct val="0"/>
                </a:spcAft>
                <a:defRPr/>
              </a:pPr>
              <a:t>‹#›</a:t>
            </a:fld>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2.xml"/><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2.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3" Type="http://schemas.openxmlformats.org/officeDocument/2006/relationships/hyperlink" Target="http://images.google.ru/imgres?imgurl=http://www.faqs.org/photo-dict/photofiles/list/506/889bomb.jpg&amp;imgrefurl=http://www.faqs.org/photo-dict/phrase/506/bomb.html&amp;usg=__PporWZEF3cl6pqopBn5dG7hN8C0=&amp;h=481&amp;w=700&amp;sz=46&amp;hl=ru&amp;start=14&amp;tbnid=yY1zaMCkWnYhNM:&amp;tbnh=96&amp;tbnw=140&amp;prev=/images?q=bomb&amp;gbv=2&amp;hl=ru&amp;newwindow=1" TargetMode="External"/><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61.png"/><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71472" y="2571744"/>
            <a:ext cx="8032976" cy="2150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7200" b="1" dirty="0" smtClean="0">
                <a:solidFill>
                  <a:srgbClr val="002060"/>
                </a:solidFill>
              </a:rPr>
              <a:t>Школа профилактики мозгового инсульта</a:t>
            </a:r>
            <a:endParaRPr lang="ru-RU" sz="7200" b="1" dirty="0">
              <a:solidFill>
                <a:srgbClr val="002060"/>
              </a:solidFill>
            </a:endParaRPr>
          </a:p>
        </p:txBody>
      </p:sp>
      <p:sp>
        <p:nvSpPr>
          <p:cNvPr id="96258" name="AutoShape 2" descr="Экг, Сердце, Искусство, Любовь, Роман, Страс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 name="Прямоугольник 7"/>
          <p:cNvSpPr/>
          <p:nvPr/>
        </p:nvSpPr>
        <p:spPr>
          <a:xfrm>
            <a:off x="0" y="0"/>
            <a:ext cx="9144000" cy="954107"/>
          </a:xfrm>
          <a:prstGeom prst="rect">
            <a:avLst/>
          </a:prstGeom>
        </p:spPr>
        <p:txBody>
          <a:bodyPr wrap="square">
            <a:spAutoFit/>
          </a:bodyPr>
          <a:lstStyle/>
          <a:p>
            <a:pPr algn="ctr"/>
            <a:r>
              <a:rPr lang="ru-RU" altLang="ru-RU" sz="2800" b="1" dirty="0" smtClean="0">
                <a:solidFill>
                  <a:srgbClr val="014CE1"/>
                </a:solidFill>
                <a:latin typeface="+mj-lt"/>
              </a:rPr>
              <a:t>ГБУЗ « КДЦ №6 ДЗМ» отделение медицинской профилактики</a:t>
            </a:r>
            <a:endParaRPr lang="ru-RU" altLang="ru-RU" sz="2800" dirty="0">
              <a:latin typeface="+mj-lt"/>
            </a:endParaRPr>
          </a:p>
        </p:txBody>
      </p:sp>
    </p:spTree>
    <p:extLst>
      <p:ext uri="{BB962C8B-B14F-4D97-AF65-F5344CB8AC3E}">
        <p14:creationId xmlns:p14="http://schemas.microsoft.com/office/powerpoint/2010/main" val="1965977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64088" y="2297300"/>
            <a:ext cx="3312368" cy="2554545"/>
          </a:xfrm>
          <a:prstGeom prst="rect">
            <a:avLst/>
          </a:prstGeom>
          <a:noFill/>
        </p:spPr>
        <p:txBody>
          <a:bodyPr wrap="square" rtlCol="0">
            <a:spAutoFit/>
          </a:bodyPr>
          <a:lstStyle/>
          <a:p>
            <a:r>
              <a:rPr lang="ru-RU" sz="3200" b="1" dirty="0" smtClean="0">
                <a:solidFill>
                  <a:schemeClr val="accent5">
                    <a:lumMod val="50000"/>
                  </a:schemeClr>
                </a:solidFill>
              </a:rPr>
              <a:t>Улыбка внезапно стала кривой,  возникла асимметрия лица</a:t>
            </a:r>
            <a:endParaRPr lang="ru-RU" sz="3200" b="1" dirty="0">
              <a:solidFill>
                <a:schemeClr val="accent5">
                  <a:lumMod val="50000"/>
                </a:schemeClr>
              </a:solidFill>
            </a:endParaRPr>
          </a:p>
        </p:txBody>
      </p:sp>
      <p:sp>
        <p:nvSpPr>
          <p:cNvPr id="4" name="TextBox 3"/>
          <p:cNvSpPr txBox="1"/>
          <p:nvPr/>
        </p:nvSpPr>
        <p:spPr>
          <a:xfrm>
            <a:off x="251459" y="260648"/>
            <a:ext cx="8424997" cy="923330"/>
          </a:xfrm>
          <a:prstGeom prst="rect">
            <a:avLst/>
          </a:prstGeom>
          <a:noFill/>
        </p:spPr>
        <p:txBody>
          <a:bodyPr wrap="square" rtlCol="0">
            <a:spAutoFit/>
          </a:bodyPr>
          <a:lstStyle/>
          <a:p>
            <a:pPr algn="ctr"/>
            <a:r>
              <a:rPr lang="ru-RU" sz="5400" b="1" dirty="0" smtClean="0">
                <a:solidFill>
                  <a:srgbClr val="C00000"/>
                </a:solidFill>
              </a:rPr>
              <a:t>Улыбка</a:t>
            </a:r>
            <a:endParaRPr lang="ru-RU" sz="5400" b="1" dirty="0">
              <a:solidFill>
                <a:srgbClr val="C00000"/>
              </a:solidFill>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50138"/>
            <a:ext cx="4067175"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510738" y="1307669"/>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519717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Движение</a:t>
            </a:r>
            <a:endParaRPr lang="ru-RU" b="1" dirty="0">
              <a:solidFill>
                <a:srgbClr val="C00000"/>
              </a:solidFill>
            </a:endParaRPr>
          </a:p>
        </p:txBody>
      </p:sp>
      <p:sp>
        <p:nvSpPr>
          <p:cNvPr id="3" name="Прямоугольник 2"/>
          <p:cNvSpPr/>
          <p:nvPr/>
        </p:nvSpPr>
        <p:spPr>
          <a:xfrm>
            <a:off x="4932040" y="2636912"/>
            <a:ext cx="3471890" cy="1877437"/>
          </a:xfrm>
          <a:prstGeom prst="rect">
            <a:avLst/>
          </a:prstGeom>
        </p:spPr>
        <p:txBody>
          <a:bodyPr wrap="square">
            <a:spAutoFit/>
          </a:bodyPr>
          <a:lstStyle/>
          <a:p>
            <a:pPr lvl="0" eaLnBrk="0" fontAlgn="base" hangingPunct="0">
              <a:spcBef>
                <a:spcPct val="0"/>
              </a:spcBef>
              <a:spcAft>
                <a:spcPct val="0"/>
              </a:spcAft>
              <a:buClr>
                <a:srgbClr val="C00000"/>
              </a:buClr>
              <a:tabLst>
                <a:tab pos="4419600" algn="l"/>
              </a:tabLst>
            </a:pPr>
            <a:r>
              <a:rPr lang="ru-RU" sz="2800" b="1" dirty="0">
                <a:solidFill>
                  <a:schemeClr val="accent5">
                    <a:lumMod val="50000"/>
                  </a:schemeClr>
                </a:solidFill>
              </a:rPr>
              <a:t>Если поднять обе руки, пораженная рука будет быстрее опускаться вниз</a:t>
            </a:r>
            <a:r>
              <a:rPr lang="ru-RU" sz="3200" dirty="0"/>
              <a:t>.</a:t>
            </a:r>
            <a:endParaRPr lang="ru-RU" sz="3200" dirty="0">
              <a:cs typeface="Arial" pitchFamily="34" charset="0"/>
            </a:endParaRPr>
          </a:p>
        </p:txBody>
      </p:sp>
      <p:sp>
        <p:nvSpPr>
          <p:cNvPr id="4" name="object 28"/>
          <p:cNvSpPr/>
          <p:nvPr/>
        </p:nvSpPr>
        <p:spPr>
          <a:xfrm>
            <a:off x="531346" y="2132856"/>
            <a:ext cx="4032448" cy="3600400"/>
          </a:xfrm>
          <a:prstGeom prst="rect">
            <a:avLst/>
          </a:prstGeom>
          <a:blipFill>
            <a:blip r:embed="rId2" cstate="print"/>
            <a:stretch>
              <a:fillRect/>
            </a:stretch>
          </a:blipFill>
        </p:spPr>
        <p:txBody>
          <a:bodyPr wrap="square" lIns="0" tIns="0" rIns="0" bIns="0" rtlCol="0"/>
          <a:lstStyle/>
          <a:p>
            <a:endParaRPr/>
          </a:p>
        </p:txBody>
      </p:sp>
      <p:sp>
        <p:nvSpPr>
          <p:cNvPr id="5" name="Прямоугольник 4"/>
          <p:cNvSpPr/>
          <p:nvPr/>
        </p:nvSpPr>
        <p:spPr>
          <a:xfrm>
            <a:off x="510738" y="1307669"/>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073741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3952875" cy="5686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Прямоугольник 7"/>
          <p:cNvSpPr/>
          <p:nvPr/>
        </p:nvSpPr>
        <p:spPr>
          <a:xfrm>
            <a:off x="4716016" y="1556792"/>
            <a:ext cx="3912378" cy="4678204"/>
          </a:xfrm>
          <a:prstGeom prst="rect">
            <a:avLst/>
          </a:prstGeom>
        </p:spPr>
        <p:txBody>
          <a:bodyPr wrap="square">
            <a:spAutoFit/>
          </a:bodyPr>
          <a:lstStyle/>
          <a:p>
            <a:pPr lvl="0" eaLnBrk="0" fontAlgn="base" hangingPunct="0">
              <a:spcBef>
                <a:spcPct val="0"/>
              </a:spcBef>
              <a:spcAft>
                <a:spcPct val="0"/>
              </a:spcAft>
              <a:buClr>
                <a:srgbClr val="C00000"/>
              </a:buClr>
              <a:tabLst>
                <a:tab pos="4419600" algn="l"/>
              </a:tabLst>
            </a:pPr>
            <a:r>
              <a:rPr lang="ru-RU" sz="2000" b="1" dirty="0" smtClean="0">
                <a:solidFill>
                  <a:srgbClr val="C00000"/>
                </a:solidFill>
                <a:ea typeface="Calibri" pitchFamily="34" charset="0"/>
                <a:cs typeface="Times New Roman" pitchFamily="18" charset="0"/>
              </a:rPr>
              <a:t>Улыбка </a:t>
            </a:r>
            <a:r>
              <a:rPr lang="ru-RU" sz="2000" b="1" dirty="0" smtClean="0">
                <a:solidFill>
                  <a:schemeClr val="accent5">
                    <a:lumMod val="50000"/>
                  </a:schemeClr>
                </a:solidFill>
                <a:ea typeface="Calibri" pitchFamily="34" charset="0"/>
                <a:cs typeface="Times New Roman" pitchFamily="18" charset="0"/>
              </a:rPr>
              <a:t>стала кривой. Внезапно возникшие асимметрия лица</a:t>
            </a:r>
            <a:endParaRPr lang="ru-RU" sz="2000" b="1" dirty="0">
              <a:solidFill>
                <a:schemeClr val="accent5">
                  <a:lumMod val="50000"/>
                </a:schemeClr>
              </a:solidFill>
              <a:ea typeface="Calibri" pitchFamily="34" charset="0"/>
              <a:cs typeface="Times New Roman" pitchFamily="18" charset="0"/>
            </a:endParaRPr>
          </a:p>
          <a:p>
            <a:pPr lvl="0" eaLnBrk="0" fontAlgn="base" hangingPunct="0">
              <a:spcBef>
                <a:spcPct val="0"/>
              </a:spcBef>
              <a:spcAft>
                <a:spcPct val="0"/>
              </a:spcAft>
              <a:buClr>
                <a:srgbClr val="C00000"/>
              </a:buClr>
              <a:tabLst>
                <a:tab pos="4419600" algn="l"/>
              </a:tabLst>
            </a:pPr>
            <a:endParaRPr lang="ru-RU" sz="2000" b="1" dirty="0" smtClean="0">
              <a:solidFill>
                <a:schemeClr val="accent5">
                  <a:lumMod val="50000"/>
                </a:schemeClr>
              </a:solidFill>
              <a:ea typeface="Calibri" pitchFamily="34" charset="0"/>
              <a:cs typeface="Times New Roman" pitchFamily="18" charset="0"/>
            </a:endParaRPr>
          </a:p>
          <a:p>
            <a:pPr lvl="0" eaLnBrk="0" fontAlgn="base" hangingPunct="0">
              <a:spcBef>
                <a:spcPct val="0"/>
              </a:spcBef>
              <a:spcAft>
                <a:spcPct val="0"/>
              </a:spcAft>
              <a:buClr>
                <a:srgbClr val="C00000"/>
              </a:buClr>
              <a:tabLst>
                <a:tab pos="4419600" algn="l"/>
              </a:tabLst>
            </a:pPr>
            <a:r>
              <a:rPr lang="ru-RU" sz="2000" b="1" dirty="0" smtClean="0">
                <a:solidFill>
                  <a:srgbClr val="C00000"/>
                </a:solidFill>
              </a:rPr>
              <a:t>Движение</a:t>
            </a:r>
            <a:r>
              <a:rPr lang="ru-RU" sz="2000" b="1" dirty="0" smtClean="0">
                <a:solidFill>
                  <a:schemeClr val="accent5">
                    <a:lumMod val="50000"/>
                  </a:schemeClr>
                </a:solidFill>
              </a:rPr>
              <a:t>. Слабость или онемение в руке, ноге или некоторых лицевых мышцах. Если поднять обе руки, пораженная рука будет быстрее опускаться вниз.</a:t>
            </a:r>
          </a:p>
          <a:p>
            <a:pPr lvl="0" eaLnBrk="0" fontAlgn="base" hangingPunct="0">
              <a:spcBef>
                <a:spcPct val="0"/>
              </a:spcBef>
              <a:spcAft>
                <a:spcPct val="0"/>
              </a:spcAft>
              <a:buClr>
                <a:srgbClr val="C00000"/>
              </a:buClr>
              <a:tabLst>
                <a:tab pos="4419600" algn="l"/>
              </a:tabLst>
            </a:pPr>
            <a:endParaRPr lang="ru-RU" sz="2000" b="1" dirty="0" smtClean="0">
              <a:solidFill>
                <a:schemeClr val="accent5">
                  <a:lumMod val="50000"/>
                </a:schemeClr>
              </a:solidFill>
            </a:endParaRPr>
          </a:p>
          <a:p>
            <a:pPr eaLnBrk="0" fontAlgn="base" hangingPunct="0">
              <a:spcBef>
                <a:spcPct val="0"/>
              </a:spcBef>
              <a:spcAft>
                <a:spcPct val="0"/>
              </a:spcAft>
              <a:buClr>
                <a:srgbClr val="C00000"/>
              </a:buClr>
              <a:tabLst>
                <a:tab pos="4419600" algn="l"/>
              </a:tabLst>
            </a:pPr>
            <a:r>
              <a:rPr lang="ru-RU" sz="2000" b="1" dirty="0" smtClean="0">
                <a:solidFill>
                  <a:srgbClr val="C00000"/>
                </a:solidFill>
                <a:ea typeface="Calibri" pitchFamily="34" charset="0"/>
                <a:cs typeface="Times New Roman" pitchFamily="18" charset="0"/>
              </a:rPr>
              <a:t>Афазия.</a:t>
            </a:r>
            <a:r>
              <a:rPr lang="ru-RU" sz="2000" b="1" dirty="0" smtClean="0">
                <a:solidFill>
                  <a:schemeClr val="accent5">
                    <a:lumMod val="50000"/>
                  </a:schemeClr>
                </a:solidFill>
                <a:ea typeface="Calibri" pitchFamily="34" charset="0"/>
                <a:cs typeface="Times New Roman" pitchFamily="18" charset="0"/>
              </a:rPr>
              <a:t> Внезапно </a:t>
            </a:r>
            <a:r>
              <a:rPr lang="ru-RU" sz="2000" b="1" dirty="0">
                <a:solidFill>
                  <a:schemeClr val="accent5">
                    <a:lumMod val="50000"/>
                  </a:schemeClr>
                </a:solidFill>
                <a:ea typeface="Calibri" pitchFamily="34" charset="0"/>
                <a:cs typeface="Times New Roman" pitchFamily="18" charset="0"/>
              </a:rPr>
              <a:t>возникшие спутанность сознания, затруднение речи, нарушение </a:t>
            </a:r>
            <a:r>
              <a:rPr lang="ru-RU" sz="2000" b="1" dirty="0" smtClean="0">
                <a:solidFill>
                  <a:schemeClr val="accent5">
                    <a:lumMod val="50000"/>
                  </a:schemeClr>
                </a:solidFill>
                <a:ea typeface="Calibri" pitchFamily="34" charset="0"/>
                <a:cs typeface="Times New Roman" pitchFamily="18" charset="0"/>
              </a:rPr>
              <a:t>понимания</a:t>
            </a:r>
            <a:endParaRPr lang="ru-RU" sz="2000" b="1" dirty="0">
              <a:solidFill>
                <a:schemeClr val="accent5">
                  <a:lumMod val="50000"/>
                </a:schemeClr>
              </a:solidFill>
              <a:cs typeface="Arial" pitchFamily="34" charset="0"/>
            </a:endParaRPr>
          </a:p>
          <a:p>
            <a:pPr lvl="0" eaLnBrk="0" fontAlgn="base" hangingPunct="0">
              <a:spcBef>
                <a:spcPct val="0"/>
              </a:spcBef>
              <a:spcAft>
                <a:spcPct val="0"/>
              </a:spcAft>
              <a:buClr>
                <a:srgbClr val="C00000"/>
              </a:buClr>
              <a:tabLst>
                <a:tab pos="4419600" algn="l"/>
              </a:tabLst>
            </a:pPr>
            <a:endParaRPr lang="ru-RU" dirty="0" smtClean="0">
              <a:cs typeface="Arial" pitchFamily="34" charset="0"/>
            </a:endParaRPr>
          </a:p>
        </p:txBody>
      </p:sp>
    </p:spTree>
    <p:extLst>
      <p:ext uri="{BB962C8B-B14F-4D97-AF65-F5344CB8AC3E}">
        <p14:creationId xmlns:p14="http://schemas.microsoft.com/office/powerpoint/2010/main" val="32909517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024" y="2360330"/>
            <a:ext cx="8604448" cy="3024336"/>
          </a:xfrm>
        </p:spPr>
        <p:txBody>
          <a:bodyPr>
            <a:normAutofit/>
          </a:bodyPr>
          <a:lstStyle/>
          <a:p>
            <a:pPr lvl="0"/>
            <a:r>
              <a:rPr lang="ru-RU" sz="3600" b="1" dirty="0" smtClean="0">
                <a:solidFill>
                  <a:schemeClr val="accent5">
                    <a:lumMod val="50000"/>
                  </a:schemeClr>
                </a:solidFill>
                <a:latin typeface="+mn-lt"/>
              </a:rPr>
              <a:t>Они могут появляться отдельно или в комбинации с симптомами </a:t>
            </a:r>
            <a:br>
              <a:rPr lang="ru-RU" sz="3600" b="1" dirty="0" smtClean="0">
                <a:solidFill>
                  <a:schemeClr val="accent5">
                    <a:lumMod val="50000"/>
                  </a:schemeClr>
                </a:solidFill>
                <a:latin typeface="+mn-lt"/>
              </a:rPr>
            </a:br>
            <a:r>
              <a:rPr lang="ru-RU" b="1" dirty="0" smtClean="0">
                <a:solidFill>
                  <a:srgbClr val="C00000"/>
                </a:solidFill>
                <a:latin typeface="+mn-lt"/>
              </a:rPr>
              <a:t>У.Д.А.Р. </a:t>
            </a:r>
            <a:endParaRPr lang="ru-RU" b="1" dirty="0">
              <a:solidFill>
                <a:srgbClr val="C00000"/>
              </a:solidFill>
              <a:latin typeface="+mn-lt"/>
            </a:endParaRPr>
          </a:p>
        </p:txBody>
      </p:sp>
      <p:sp>
        <p:nvSpPr>
          <p:cNvPr id="14" name="TextBox 13"/>
          <p:cNvSpPr txBox="1"/>
          <p:nvPr/>
        </p:nvSpPr>
        <p:spPr>
          <a:xfrm>
            <a:off x="-65182" y="404664"/>
            <a:ext cx="9036496" cy="1077218"/>
          </a:xfrm>
          <a:prstGeom prst="rect">
            <a:avLst/>
          </a:prstGeom>
          <a:noFill/>
        </p:spPr>
        <p:txBody>
          <a:bodyPr wrap="square" rtlCol="0">
            <a:spAutoFit/>
          </a:bodyPr>
          <a:lstStyle/>
          <a:p>
            <a:pPr algn="ctr"/>
            <a:r>
              <a:rPr lang="ru-RU" sz="3200" b="1" dirty="0" smtClean="0">
                <a:solidFill>
                  <a:schemeClr val="accent5">
                    <a:lumMod val="50000"/>
                  </a:schemeClr>
                </a:solidFill>
              </a:rPr>
              <a:t>Другие симптомы инсульта,</a:t>
            </a:r>
          </a:p>
          <a:p>
            <a:pPr algn="ctr"/>
            <a:r>
              <a:rPr lang="ru-RU" sz="3200" b="1" dirty="0" smtClean="0">
                <a:solidFill>
                  <a:schemeClr val="accent5">
                    <a:lumMod val="50000"/>
                  </a:schemeClr>
                </a:solidFill>
              </a:rPr>
              <a:t> которые следует знать</a:t>
            </a:r>
            <a:endParaRPr lang="ru-RU" sz="3200" b="1" dirty="0">
              <a:solidFill>
                <a:schemeClr val="accent5">
                  <a:lumMod val="50000"/>
                </a:schemeClr>
              </a:solidFill>
            </a:endParaRPr>
          </a:p>
        </p:txBody>
      </p:sp>
      <p:sp>
        <p:nvSpPr>
          <p:cNvPr id="3" name="Крест 2"/>
          <p:cNvSpPr/>
          <p:nvPr/>
        </p:nvSpPr>
        <p:spPr>
          <a:xfrm>
            <a:off x="3786140" y="1700808"/>
            <a:ext cx="1368152" cy="1008112"/>
          </a:xfrm>
          <a:prstGeom prst="plus">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27105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2"/>
          <p:cNvSpPr/>
          <p:nvPr/>
        </p:nvSpPr>
        <p:spPr>
          <a:xfrm>
            <a:off x="182878" y="1772816"/>
            <a:ext cx="2876953" cy="2448272"/>
          </a:xfrm>
          <a:prstGeom prst="rect">
            <a:avLst/>
          </a:prstGeom>
          <a:blipFill>
            <a:blip r:embed="rId2" cstate="print"/>
            <a:stretch>
              <a:fillRect/>
            </a:stretch>
          </a:blipFill>
        </p:spPr>
        <p:txBody>
          <a:bodyPr wrap="square" lIns="0" tIns="0" rIns="0" bIns="0" rtlCol="0"/>
          <a:lstStyle/>
          <a:p>
            <a:endParaRPr/>
          </a:p>
        </p:txBody>
      </p:sp>
      <p:sp>
        <p:nvSpPr>
          <p:cNvPr id="3" name="object 26"/>
          <p:cNvSpPr/>
          <p:nvPr/>
        </p:nvSpPr>
        <p:spPr>
          <a:xfrm>
            <a:off x="1621354" y="3573016"/>
            <a:ext cx="2892390" cy="2448272"/>
          </a:xfrm>
          <a:prstGeom prst="rect">
            <a:avLst/>
          </a:prstGeom>
          <a:blipFill>
            <a:blip r:embed="rId3" cstate="print"/>
            <a:stretch>
              <a:fillRect/>
            </a:stretch>
          </a:blipFill>
        </p:spPr>
        <p:txBody>
          <a:bodyPr wrap="square" lIns="0" tIns="0" rIns="0" bIns="0" rtlCol="0"/>
          <a:lstStyle/>
          <a:p>
            <a:endParaRPr/>
          </a:p>
        </p:txBody>
      </p:sp>
      <p:sp>
        <p:nvSpPr>
          <p:cNvPr id="4" name="TextBox 3"/>
          <p:cNvSpPr txBox="1"/>
          <p:nvPr/>
        </p:nvSpPr>
        <p:spPr>
          <a:xfrm>
            <a:off x="33183" y="174080"/>
            <a:ext cx="8961121" cy="646331"/>
          </a:xfrm>
          <a:prstGeom prst="rect">
            <a:avLst/>
          </a:prstGeom>
          <a:noFill/>
        </p:spPr>
        <p:txBody>
          <a:bodyPr wrap="square" rtlCol="0">
            <a:spAutoFit/>
          </a:bodyPr>
          <a:lstStyle/>
          <a:p>
            <a:pPr algn="ctr"/>
            <a:r>
              <a:rPr lang="ru-RU" sz="3600" b="1" dirty="0" smtClean="0">
                <a:solidFill>
                  <a:schemeClr val="accent5">
                    <a:lumMod val="50000"/>
                  </a:schemeClr>
                </a:solidFill>
              </a:rPr>
              <a:t>Симптомы инсульта</a:t>
            </a:r>
            <a:endParaRPr lang="ru-RU" sz="3600" b="1" dirty="0">
              <a:solidFill>
                <a:schemeClr val="accent5">
                  <a:lumMod val="50000"/>
                </a:schemeClr>
              </a:solidFill>
            </a:endParaRPr>
          </a:p>
        </p:txBody>
      </p:sp>
      <p:sp>
        <p:nvSpPr>
          <p:cNvPr id="5" name="TextBox 4"/>
          <p:cNvSpPr txBox="1"/>
          <p:nvPr/>
        </p:nvSpPr>
        <p:spPr>
          <a:xfrm>
            <a:off x="4513744" y="1105562"/>
            <a:ext cx="4630256" cy="5293757"/>
          </a:xfrm>
          <a:prstGeom prst="rect">
            <a:avLst/>
          </a:prstGeom>
          <a:noFill/>
        </p:spPr>
        <p:txBody>
          <a:bodyPr wrap="square" rtlCol="0">
            <a:spAutoFit/>
          </a:bodyPr>
          <a:lstStyle/>
          <a:p>
            <a:pPr marL="457200" indent="-457200">
              <a:spcAft>
                <a:spcPts val="1200"/>
              </a:spcAft>
              <a:buFont typeface="Wingdings" pitchFamily="2" charset="2"/>
              <a:buChar char="ü"/>
            </a:pPr>
            <a:r>
              <a:rPr lang="ru-RU" sz="2800" b="1" dirty="0" smtClean="0">
                <a:solidFill>
                  <a:srgbClr val="C00000"/>
                </a:solidFill>
              </a:rPr>
              <a:t>Внезапное головокружение</a:t>
            </a:r>
            <a:r>
              <a:rPr lang="ru-RU" sz="2800" dirty="0" smtClean="0"/>
              <a:t> или ощущение вращения</a:t>
            </a:r>
          </a:p>
          <a:p>
            <a:pPr marL="457200" indent="-457200">
              <a:spcAft>
                <a:spcPts val="1200"/>
              </a:spcAft>
              <a:buFont typeface="Wingdings" pitchFamily="2" charset="2"/>
              <a:buChar char="ü"/>
            </a:pPr>
            <a:r>
              <a:rPr lang="ru-RU" sz="2800" b="1" dirty="0" smtClean="0">
                <a:solidFill>
                  <a:srgbClr val="C00000"/>
                </a:solidFill>
              </a:rPr>
              <a:t>Внезапное нарушение равновесия</a:t>
            </a:r>
          </a:p>
          <a:p>
            <a:pPr marL="457200" indent="-457200">
              <a:spcAft>
                <a:spcPts val="1200"/>
              </a:spcAft>
              <a:buFont typeface="Wingdings" pitchFamily="2" charset="2"/>
              <a:buChar char="ü"/>
            </a:pPr>
            <a:r>
              <a:rPr lang="ru-RU" sz="2800" dirty="0" smtClean="0"/>
              <a:t>Внезапное нарушение координации и ориентации в пространстве</a:t>
            </a:r>
          </a:p>
          <a:p>
            <a:pPr marL="457200" indent="-457200">
              <a:spcAft>
                <a:spcPts val="1200"/>
              </a:spcAft>
              <a:buFont typeface="Wingdings" pitchFamily="2" charset="2"/>
              <a:buChar char="ü"/>
            </a:pPr>
            <a:r>
              <a:rPr lang="ru-RU" sz="2800" dirty="0" smtClean="0"/>
              <a:t>Внезапное затруднение ходьбы</a:t>
            </a:r>
            <a:endParaRPr lang="ru-RU" dirty="0"/>
          </a:p>
        </p:txBody>
      </p:sp>
      <p:sp>
        <p:nvSpPr>
          <p:cNvPr id="6" name="Прямоугольник 5"/>
          <p:cNvSpPr/>
          <p:nvPr/>
        </p:nvSpPr>
        <p:spPr>
          <a:xfrm>
            <a:off x="485636" y="1059843"/>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15342919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848" y="116632"/>
            <a:ext cx="8229600" cy="936104"/>
          </a:xfrm>
        </p:spPr>
        <p:txBody>
          <a:bodyPr>
            <a:normAutofit/>
          </a:bodyPr>
          <a:lstStyle/>
          <a:p>
            <a:r>
              <a:rPr lang="ru-RU" sz="3600" b="1" dirty="0" smtClean="0">
                <a:solidFill>
                  <a:schemeClr val="accent5">
                    <a:lumMod val="50000"/>
                  </a:schemeClr>
                </a:solidFill>
              </a:rPr>
              <a:t>Симптомы инсульта</a:t>
            </a:r>
            <a:endParaRPr lang="ru-RU" sz="3600" b="1" dirty="0">
              <a:solidFill>
                <a:schemeClr val="accent5">
                  <a:lumMod val="50000"/>
                </a:schemeClr>
              </a:solidFill>
            </a:endParaRPr>
          </a:p>
        </p:txBody>
      </p:sp>
      <p:sp>
        <p:nvSpPr>
          <p:cNvPr id="3" name="object 11"/>
          <p:cNvSpPr/>
          <p:nvPr/>
        </p:nvSpPr>
        <p:spPr>
          <a:xfrm>
            <a:off x="510738" y="1215253"/>
            <a:ext cx="3240024" cy="2141739"/>
          </a:xfrm>
          <a:prstGeom prst="rect">
            <a:avLst/>
          </a:prstGeom>
          <a:blipFill>
            <a:blip r:embed="rId2" cstate="print"/>
            <a:stretch>
              <a:fillRect/>
            </a:stretch>
          </a:blipFill>
          <a:ln>
            <a:solidFill>
              <a:schemeClr val="accent1">
                <a:lumMod val="40000"/>
                <a:lumOff val="60000"/>
              </a:schemeClr>
            </a:solidFill>
          </a:ln>
        </p:spPr>
        <p:txBody>
          <a:bodyPr wrap="square" lIns="0" tIns="0" rIns="0" bIns="0" rtlCol="0"/>
          <a:lstStyle/>
          <a:p>
            <a:endParaRPr/>
          </a:p>
        </p:txBody>
      </p:sp>
      <p:sp>
        <p:nvSpPr>
          <p:cNvPr id="4" name="object 13"/>
          <p:cNvSpPr/>
          <p:nvPr/>
        </p:nvSpPr>
        <p:spPr>
          <a:xfrm>
            <a:off x="1187624" y="3140968"/>
            <a:ext cx="3849624" cy="2376265"/>
          </a:xfrm>
          <a:prstGeom prst="rect">
            <a:avLst/>
          </a:prstGeom>
          <a:blipFill>
            <a:blip r:embed="rId3" cstate="print"/>
            <a:stretch>
              <a:fillRect/>
            </a:stretch>
          </a:blipFill>
          <a:ln>
            <a:solidFill>
              <a:schemeClr val="accent6">
                <a:lumMod val="60000"/>
                <a:lumOff val="40000"/>
              </a:schemeClr>
            </a:solidFill>
          </a:ln>
        </p:spPr>
        <p:txBody>
          <a:bodyPr wrap="square" lIns="0" tIns="0" rIns="0" bIns="0" rtlCol="0"/>
          <a:lstStyle/>
          <a:p>
            <a:endParaRPr/>
          </a:p>
        </p:txBody>
      </p:sp>
      <p:sp>
        <p:nvSpPr>
          <p:cNvPr id="5" name="TextBox 4"/>
          <p:cNvSpPr txBox="1"/>
          <p:nvPr/>
        </p:nvSpPr>
        <p:spPr>
          <a:xfrm>
            <a:off x="5580112" y="1901994"/>
            <a:ext cx="2736304" cy="3108543"/>
          </a:xfrm>
          <a:prstGeom prst="rect">
            <a:avLst/>
          </a:prstGeom>
          <a:noFill/>
        </p:spPr>
        <p:txBody>
          <a:bodyPr wrap="square" rtlCol="0">
            <a:spAutoFit/>
          </a:bodyPr>
          <a:lstStyle/>
          <a:p>
            <a:pPr lvl="0" eaLnBrk="0" fontAlgn="base" hangingPunct="0">
              <a:spcBef>
                <a:spcPct val="0"/>
              </a:spcBef>
              <a:spcAft>
                <a:spcPct val="0"/>
              </a:spcAft>
              <a:buClr>
                <a:srgbClr val="C00000"/>
              </a:buClr>
              <a:tabLst>
                <a:tab pos="4419600" algn="l"/>
              </a:tabLst>
            </a:pPr>
            <a:r>
              <a:rPr lang="ru-RU" sz="2800" dirty="0">
                <a:ea typeface="Calibri" pitchFamily="34" charset="0"/>
                <a:cs typeface="Times New Roman" pitchFamily="18" charset="0"/>
              </a:rPr>
              <a:t>Внезапно возникшая </a:t>
            </a:r>
            <a:r>
              <a:rPr lang="ru-RU" sz="2800" b="1" dirty="0">
                <a:solidFill>
                  <a:srgbClr val="C00000"/>
                </a:solidFill>
                <a:ea typeface="Calibri" pitchFamily="34" charset="0"/>
                <a:cs typeface="Times New Roman" pitchFamily="18" charset="0"/>
              </a:rPr>
              <a:t>очень интенсивная головная </a:t>
            </a:r>
            <a:r>
              <a:rPr lang="ru-RU" sz="2800" dirty="0">
                <a:ea typeface="Calibri" pitchFamily="34" charset="0"/>
                <a:cs typeface="Times New Roman" pitchFamily="18" charset="0"/>
              </a:rPr>
              <a:t>боль без очевидных причин</a:t>
            </a:r>
            <a:endParaRPr lang="ru-RU" sz="2800" dirty="0">
              <a:cs typeface="Arial" pitchFamily="34" charset="0"/>
            </a:endParaRPr>
          </a:p>
        </p:txBody>
      </p:sp>
      <p:sp>
        <p:nvSpPr>
          <p:cNvPr id="6" name="Прямоугольник 5"/>
          <p:cNvSpPr/>
          <p:nvPr/>
        </p:nvSpPr>
        <p:spPr>
          <a:xfrm>
            <a:off x="510738" y="1100023"/>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1580537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848" y="116632"/>
            <a:ext cx="8229600" cy="936104"/>
          </a:xfrm>
        </p:spPr>
        <p:txBody>
          <a:bodyPr>
            <a:normAutofit/>
          </a:bodyPr>
          <a:lstStyle/>
          <a:p>
            <a:r>
              <a:rPr lang="ru-RU" sz="3600" b="1" dirty="0" smtClean="0">
                <a:solidFill>
                  <a:schemeClr val="accent5">
                    <a:lumMod val="50000"/>
                  </a:schemeClr>
                </a:solidFill>
              </a:rPr>
              <a:t>Симптомы инсульта</a:t>
            </a:r>
            <a:endParaRPr lang="ru-RU" sz="3600" b="1" dirty="0">
              <a:solidFill>
                <a:schemeClr val="accent5">
                  <a:lumMod val="50000"/>
                </a:schemeClr>
              </a:solidFill>
            </a:endParaRPr>
          </a:p>
        </p:txBody>
      </p:sp>
      <p:sp>
        <p:nvSpPr>
          <p:cNvPr id="6" name="Прямоугольник 5"/>
          <p:cNvSpPr/>
          <p:nvPr/>
        </p:nvSpPr>
        <p:spPr>
          <a:xfrm>
            <a:off x="510738" y="1100023"/>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object 26"/>
          <p:cNvSpPr/>
          <p:nvPr/>
        </p:nvSpPr>
        <p:spPr>
          <a:xfrm>
            <a:off x="514196" y="1484784"/>
            <a:ext cx="2664296" cy="4336093"/>
          </a:xfrm>
          <a:prstGeom prst="rect">
            <a:avLst/>
          </a:prstGeom>
          <a:blipFill>
            <a:blip r:embed="rId2" cstate="print"/>
            <a:stretch>
              <a:fillRect/>
            </a:stretch>
          </a:blipFill>
        </p:spPr>
        <p:txBody>
          <a:bodyPr wrap="square" lIns="0" tIns="0" rIns="0" bIns="0" rtlCol="0"/>
          <a:lstStyle/>
          <a:p>
            <a:endParaRPr/>
          </a:p>
        </p:txBody>
      </p:sp>
      <p:sp>
        <p:nvSpPr>
          <p:cNvPr id="8" name="TextBox 7"/>
          <p:cNvSpPr txBox="1"/>
          <p:nvPr/>
        </p:nvSpPr>
        <p:spPr>
          <a:xfrm>
            <a:off x="3991430" y="2276872"/>
            <a:ext cx="4499992" cy="2457083"/>
          </a:xfrm>
          <a:prstGeom prst="rect">
            <a:avLst/>
          </a:prstGeom>
          <a:noFill/>
        </p:spPr>
        <p:txBody>
          <a:bodyPr wrap="square" rtlCol="0">
            <a:spAutoFit/>
          </a:bodyPr>
          <a:lstStyle/>
          <a:p>
            <a:pPr marL="173990">
              <a:lnSpc>
                <a:spcPct val="100000"/>
              </a:lnSpc>
              <a:spcBef>
                <a:spcPts val="95"/>
              </a:spcBef>
              <a:tabLst>
                <a:tab pos="516890" algn="l"/>
              </a:tabLst>
            </a:pPr>
            <a:r>
              <a:rPr lang="ru-RU" sz="2800" b="1" spc="-175" dirty="0" smtClean="0">
                <a:solidFill>
                  <a:srgbClr val="C00000"/>
                </a:solidFill>
                <a:uFill>
                  <a:solidFill>
                    <a:srgbClr val="000000"/>
                  </a:solidFill>
                </a:uFill>
                <a:cs typeface="Trebuchet MS"/>
              </a:rPr>
              <a:t>Внезапная потеря</a:t>
            </a:r>
            <a:r>
              <a:rPr lang="ru-RU" sz="2800" b="1" spc="-235" dirty="0" smtClean="0">
                <a:solidFill>
                  <a:srgbClr val="C00000"/>
                </a:solidFill>
                <a:uFill>
                  <a:solidFill>
                    <a:srgbClr val="000000"/>
                  </a:solidFill>
                </a:uFill>
                <a:cs typeface="Trebuchet MS"/>
              </a:rPr>
              <a:t> </a:t>
            </a:r>
            <a:r>
              <a:rPr lang="ru-RU" sz="2800" b="1" spc="-200" dirty="0" smtClean="0">
                <a:solidFill>
                  <a:srgbClr val="C00000"/>
                </a:solidFill>
                <a:uFill>
                  <a:solidFill>
                    <a:srgbClr val="000000"/>
                  </a:solidFill>
                </a:uFill>
                <a:cs typeface="Trebuchet MS"/>
              </a:rPr>
              <a:t>чувствительности</a:t>
            </a:r>
          </a:p>
          <a:p>
            <a:pPr marL="173990">
              <a:lnSpc>
                <a:spcPct val="100000"/>
              </a:lnSpc>
              <a:spcBef>
                <a:spcPts val="95"/>
              </a:spcBef>
              <a:tabLst>
                <a:tab pos="516890" algn="l"/>
              </a:tabLst>
            </a:pPr>
            <a:r>
              <a:rPr lang="ru-RU" sz="2800" b="1" spc="-700" dirty="0" smtClean="0">
                <a:solidFill>
                  <a:srgbClr val="C00000"/>
                </a:solidFill>
                <a:uFill>
                  <a:solidFill>
                    <a:srgbClr val="000000"/>
                  </a:solidFill>
                </a:uFill>
                <a:cs typeface="Times New Roman"/>
              </a:rPr>
              <a:t> </a:t>
            </a:r>
            <a:r>
              <a:rPr lang="ru-RU" sz="2800" spc="-155" dirty="0">
                <a:uFill>
                  <a:solidFill>
                    <a:srgbClr val="000000"/>
                  </a:solidFill>
                </a:uFill>
                <a:cs typeface="Trebuchet MS"/>
              </a:rPr>
              <a:t>(онемение</a:t>
            </a:r>
            <a:r>
              <a:rPr lang="ru-RU" sz="2800" spc="-155" dirty="0" smtClean="0">
                <a:uFill>
                  <a:solidFill>
                    <a:srgbClr val="000000"/>
                  </a:solidFill>
                </a:uFill>
                <a:cs typeface="Trebuchet MS"/>
              </a:rPr>
              <a:t>), </a:t>
            </a:r>
            <a:r>
              <a:rPr lang="ru-RU" sz="2800" spc="-140" dirty="0" smtClean="0">
                <a:cs typeface="Arial"/>
              </a:rPr>
              <a:t>чаще </a:t>
            </a:r>
            <a:r>
              <a:rPr lang="ru-RU" sz="2800" spc="-90" dirty="0">
                <a:cs typeface="Arial"/>
              </a:rPr>
              <a:t>только </a:t>
            </a:r>
            <a:r>
              <a:rPr lang="ru-RU" sz="2800" spc="-95" dirty="0">
                <a:cs typeface="Arial"/>
              </a:rPr>
              <a:t>на </a:t>
            </a:r>
            <a:r>
              <a:rPr lang="ru-RU" sz="2800" spc="-60" dirty="0">
                <a:cs typeface="Arial"/>
              </a:rPr>
              <a:t>одной </a:t>
            </a:r>
            <a:r>
              <a:rPr lang="ru-RU" sz="2800" spc="-80" dirty="0">
                <a:cs typeface="Arial"/>
              </a:rPr>
              <a:t>половине</a:t>
            </a:r>
            <a:r>
              <a:rPr lang="ru-RU" sz="2800" spc="-250" dirty="0">
                <a:cs typeface="Arial"/>
              </a:rPr>
              <a:t> </a:t>
            </a:r>
            <a:r>
              <a:rPr lang="ru-RU" sz="2800" spc="-155" dirty="0">
                <a:cs typeface="Arial"/>
              </a:rPr>
              <a:t>тела</a:t>
            </a:r>
            <a:endParaRPr lang="ru-RU" sz="2800" dirty="0">
              <a:cs typeface="Arial"/>
            </a:endParaRPr>
          </a:p>
          <a:p>
            <a:pPr lvl="1">
              <a:lnSpc>
                <a:spcPct val="100000"/>
              </a:lnSpc>
              <a:buFont typeface="Arial"/>
              <a:buChar char="-"/>
            </a:pPr>
            <a:endParaRPr lang="ru-RU" sz="2000" dirty="0">
              <a:latin typeface="Times New Roman"/>
              <a:cs typeface="Times New Roman"/>
            </a:endParaRPr>
          </a:p>
          <a:p>
            <a:pPr marL="80645" marR="5080" indent="-68580">
              <a:lnSpc>
                <a:spcPct val="100000"/>
              </a:lnSpc>
              <a:spcBef>
                <a:spcPts val="55"/>
              </a:spcBef>
            </a:pPr>
            <a:endParaRPr lang="ru-RU" sz="2000" dirty="0">
              <a:latin typeface="Arial"/>
              <a:cs typeface="Arial"/>
            </a:endParaRPr>
          </a:p>
        </p:txBody>
      </p:sp>
    </p:spTree>
    <p:extLst>
      <p:ext uri="{BB962C8B-B14F-4D97-AF65-F5344CB8AC3E}">
        <p14:creationId xmlns:p14="http://schemas.microsoft.com/office/powerpoint/2010/main" val="2193863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848" y="116632"/>
            <a:ext cx="8229600" cy="936104"/>
          </a:xfrm>
        </p:spPr>
        <p:txBody>
          <a:bodyPr>
            <a:normAutofit/>
          </a:bodyPr>
          <a:lstStyle/>
          <a:p>
            <a:r>
              <a:rPr lang="ru-RU" sz="3600" b="1" dirty="0" smtClean="0">
                <a:solidFill>
                  <a:schemeClr val="accent5">
                    <a:lumMod val="50000"/>
                  </a:schemeClr>
                </a:solidFill>
              </a:rPr>
              <a:t>Симптомы инсульта</a:t>
            </a:r>
            <a:endParaRPr lang="ru-RU" sz="3600" b="1" dirty="0">
              <a:solidFill>
                <a:schemeClr val="accent5">
                  <a:lumMod val="50000"/>
                </a:schemeClr>
              </a:solidFill>
            </a:endParaRPr>
          </a:p>
        </p:txBody>
      </p:sp>
      <p:sp>
        <p:nvSpPr>
          <p:cNvPr id="6" name="Прямоугольник 5"/>
          <p:cNvSpPr/>
          <p:nvPr/>
        </p:nvSpPr>
        <p:spPr>
          <a:xfrm>
            <a:off x="510738" y="1100023"/>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object 26"/>
          <p:cNvSpPr/>
          <p:nvPr/>
        </p:nvSpPr>
        <p:spPr>
          <a:xfrm>
            <a:off x="510738" y="1268760"/>
            <a:ext cx="3528392" cy="2520280"/>
          </a:xfrm>
          <a:prstGeom prst="rect">
            <a:avLst/>
          </a:prstGeom>
          <a:blipFill>
            <a:blip r:embed="rId2" cstate="print"/>
            <a:stretch>
              <a:fillRect/>
            </a:stretch>
          </a:blipFill>
          <a:ln>
            <a:solidFill>
              <a:schemeClr val="accent5">
                <a:lumMod val="40000"/>
                <a:lumOff val="60000"/>
              </a:schemeClr>
            </a:solidFill>
          </a:ln>
        </p:spPr>
        <p:txBody>
          <a:bodyPr wrap="square" lIns="0" tIns="0" rIns="0" bIns="0" rtlCol="0"/>
          <a:lstStyle/>
          <a:p>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878" y="3995797"/>
            <a:ext cx="3022848" cy="2248614"/>
          </a:xfrm>
          <a:prstGeom prst="rect">
            <a:avLst/>
          </a:prstGeom>
          <a:noFill/>
          <a:ln w="9525">
            <a:solidFill>
              <a:schemeClr val="accent5">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404679" y="1412776"/>
            <a:ext cx="3312368" cy="5170646"/>
          </a:xfrm>
          <a:prstGeom prst="rect">
            <a:avLst/>
          </a:prstGeom>
          <a:noFill/>
        </p:spPr>
        <p:txBody>
          <a:bodyPr wrap="square" rtlCol="0">
            <a:spAutoFit/>
          </a:bodyPr>
          <a:lstStyle/>
          <a:p>
            <a:pPr lvl="0" eaLnBrk="0" fontAlgn="base" hangingPunct="0">
              <a:spcBef>
                <a:spcPct val="0"/>
              </a:spcBef>
              <a:spcAft>
                <a:spcPct val="0"/>
              </a:spcAft>
              <a:buClr>
                <a:srgbClr val="C00000"/>
              </a:buClr>
              <a:tabLst>
                <a:tab pos="4419600" algn="l"/>
              </a:tabLst>
            </a:pPr>
            <a:r>
              <a:rPr lang="ru-RU" sz="2400" b="1" dirty="0">
                <a:solidFill>
                  <a:srgbClr val="C00000"/>
                </a:solidFill>
                <a:ea typeface="Calibri" pitchFamily="34" charset="0"/>
                <a:cs typeface="Times New Roman" pitchFamily="18" charset="0"/>
              </a:rPr>
              <a:t>Внезапное нарушение зрения </a:t>
            </a:r>
            <a:r>
              <a:rPr lang="ru-RU" sz="2400" dirty="0">
                <a:ea typeface="Calibri" pitchFamily="34" charset="0"/>
                <a:cs typeface="Times New Roman" pitchFamily="18" charset="0"/>
              </a:rPr>
              <a:t>в одном или обоих </a:t>
            </a:r>
            <a:r>
              <a:rPr lang="ru-RU" sz="2400" dirty="0" smtClean="0">
                <a:ea typeface="Calibri" pitchFamily="34" charset="0"/>
                <a:cs typeface="Times New Roman" pitchFamily="18" charset="0"/>
              </a:rPr>
              <a:t>глазах</a:t>
            </a:r>
          </a:p>
          <a:p>
            <a:pPr lvl="0" eaLnBrk="0" fontAlgn="base" hangingPunct="0">
              <a:spcBef>
                <a:spcPct val="0"/>
              </a:spcBef>
              <a:spcAft>
                <a:spcPct val="0"/>
              </a:spcAft>
              <a:buClr>
                <a:srgbClr val="C00000"/>
              </a:buClr>
              <a:tabLst>
                <a:tab pos="4419600" algn="l"/>
              </a:tabLst>
            </a:pPr>
            <a:endParaRPr lang="ru-RU" sz="2400" dirty="0" smtClean="0">
              <a:ea typeface="Calibri" pitchFamily="34" charset="0"/>
              <a:cs typeface="Times New Roman" pitchFamily="18" charset="0"/>
            </a:endParaRPr>
          </a:p>
          <a:p>
            <a:pPr lvl="0" eaLnBrk="0" fontAlgn="base" hangingPunct="0">
              <a:spcBef>
                <a:spcPct val="0"/>
              </a:spcBef>
              <a:spcAft>
                <a:spcPct val="0"/>
              </a:spcAft>
              <a:buClr>
                <a:srgbClr val="C00000"/>
              </a:buClr>
              <a:tabLst>
                <a:tab pos="4419600" algn="l"/>
              </a:tabLst>
            </a:pPr>
            <a:r>
              <a:rPr lang="ru-RU" sz="2400" b="1" dirty="0" smtClean="0">
                <a:solidFill>
                  <a:srgbClr val="C00000"/>
                </a:solidFill>
                <a:ea typeface="Calibri" pitchFamily="34" charset="0"/>
                <a:cs typeface="Times New Roman" pitchFamily="18" charset="0"/>
              </a:rPr>
              <a:t>Нарушение способности читать или писать</a:t>
            </a:r>
            <a:r>
              <a:rPr lang="ru-RU" sz="2400" dirty="0" smtClean="0">
                <a:ea typeface="Calibri" pitchFamily="34" charset="0"/>
                <a:cs typeface="Times New Roman" pitchFamily="18" charset="0"/>
              </a:rPr>
              <a:t> –  ч</a:t>
            </a:r>
            <a:r>
              <a:rPr lang="ru-RU" sz="2400" spc="-65" dirty="0" smtClean="0">
                <a:cs typeface="Arial"/>
              </a:rPr>
              <a:t>еловек </a:t>
            </a:r>
            <a:r>
              <a:rPr lang="ru-RU" sz="2400" spc="-50" dirty="0">
                <a:cs typeface="Arial"/>
              </a:rPr>
              <a:t>не </a:t>
            </a:r>
            <a:r>
              <a:rPr lang="ru-RU" sz="2400" spc="-45" dirty="0">
                <a:cs typeface="Arial"/>
              </a:rPr>
              <a:t>может </a:t>
            </a:r>
            <a:r>
              <a:rPr lang="ru-RU" sz="2400" spc="-75" dirty="0">
                <a:cs typeface="Arial"/>
              </a:rPr>
              <a:t>написать простые </a:t>
            </a:r>
            <a:r>
              <a:rPr lang="ru-RU" sz="2400" spc="-90" dirty="0">
                <a:cs typeface="Arial"/>
              </a:rPr>
              <a:t>слова </a:t>
            </a:r>
            <a:r>
              <a:rPr lang="ru-RU" sz="2400" spc="-25" dirty="0">
                <a:cs typeface="Arial"/>
              </a:rPr>
              <a:t>и </a:t>
            </a:r>
            <a:r>
              <a:rPr lang="ru-RU" sz="2400" spc="-50" dirty="0">
                <a:cs typeface="Arial"/>
              </a:rPr>
              <a:t>предложения; </a:t>
            </a:r>
            <a:r>
              <a:rPr lang="ru-RU" sz="2400" spc="-50" dirty="0" smtClean="0">
                <a:cs typeface="Arial"/>
              </a:rPr>
              <a:t>не </a:t>
            </a:r>
            <a:r>
              <a:rPr lang="ru-RU" sz="2400" spc="-50" dirty="0">
                <a:cs typeface="Arial"/>
              </a:rPr>
              <a:t>может </a:t>
            </a:r>
            <a:r>
              <a:rPr lang="ru-RU" sz="2400" spc="-70" dirty="0">
                <a:cs typeface="Arial"/>
              </a:rPr>
              <a:t>прочитать </a:t>
            </a:r>
            <a:r>
              <a:rPr lang="ru-RU" sz="2400" spc="-75" dirty="0">
                <a:cs typeface="Arial"/>
              </a:rPr>
              <a:t>слово </a:t>
            </a:r>
            <a:r>
              <a:rPr lang="ru-RU" sz="2400" spc="-50" dirty="0">
                <a:cs typeface="Arial"/>
              </a:rPr>
              <a:t>или предложение, не </a:t>
            </a:r>
            <a:r>
              <a:rPr lang="ru-RU" sz="2400" spc="-75" dirty="0">
                <a:cs typeface="Arial"/>
              </a:rPr>
              <a:t>узнает  </a:t>
            </a:r>
            <a:r>
              <a:rPr lang="ru-RU" sz="2400" spc="-50" dirty="0">
                <a:cs typeface="Arial"/>
              </a:rPr>
              <a:t>буквы</a:t>
            </a:r>
            <a:endParaRPr lang="ru-RU" sz="2400" dirty="0">
              <a:cs typeface="Arial"/>
            </a:endParaRPr>
          </a:p>
          <a:p>
            <a:pPr lvl="0" eaLnBrk="0" fontAlgn="base" hangingPunct="0">
              <a:spcBef>
                <a:spcPct val="0"/>
              </a:spcBef>
              <a:spcAft>
                <a:spcPct val="0"/>
              </a:spcAft>
              <a:buClr>
                <a:srgbClr val="C00000"/>
              </a:buClr>
              <a:tabLst>
                <a:tab pos="4419600" algn="l"/>
              </a:tabLst>
            </a:pPr>
            <a:endParaRPr lang="ru-RU" dirty="0">
              <a:cs typeface="Arial" pitchFamily="34" charset="0"/>
            </a:endParaRPr>
          </a:p>
        </p:txBody>
      </p:sp>
    </p:spTree>
    <p:extLst>
      <p:ext uri="{BB962C8B-B14F-4D97-AF65-F5344CB8AC3E}">
        <p14:creationId xmlns:p14="http://schemas.microsoft.com/office/powerpoint/2010/main" val="5549732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4"/>
          <p:cNvSpPr/>
          <p:nvPr/>
        </p:nvSpPr>
        <p:spPr>
          <a:xfrm>
            <a:off x="538192" y="2096907"/>
            <a:ext cx="3312368" cy="2479654"/>
          </a:xfrm>
          <a:prstGeom prst="rect">
            <a:avLst/>
          </a:prstGeom>
          <a:blipFill>
            <a:blip r:embed="rId2" cstate="print"/>
            <a:stretch>
              <a:fillRect/>
            </a:stretch>
          </a:blipFill>
          <a:ln>
            <a:solidFill>
              <a:schemeClr val="accent1">
                <a:lumMod val="40000"/>
                <a:lumOff val="60000"/>
              </a:schemeClr>
            </a:solidFill>
          </a:ln>
        </p:spPr>
        <p:txBody>
          <a:bodyPr wrap="square" lIns="0" tIns="0" rIns="0" bIns="0" rtlCol="0"/>
          <a:lstStyle/>
          <a:p>
            <a:endParaRPr/>
          </a:p>
        </p:txBody>
      </p:sp>
      <p:sp>
        <p:nvSpPr>
          <p:cNvPr id="5" name="TextBox 4"/>
          <p:cNvSpPr txBox="1"/>
          <p:nvPr/>
        </p:nvSpPr>
        <p:spPr>
          <a:xfrm>
            <a:off x="5220072" y="2279174"/>
            <a:ext cx="3168352" cy="2246769"/>
          </a:xfrm>
          <a:prstGeom prst="rect">
            <a:avLst/>
          </a:prstGeom>
          <a:noFill/>
        </p:spPr>
        <p:txBody>
          <a:bodyPr wrap="square" rtlCol="0">
            <a:spAutoFit/>
          </a:bodyPr>
          <a:lstStyle/>
          <a:p>
            <a:r>
              <a:rPr lang="ru-RU" sz="2800" b="1" dirty="0" smtClean="0">
                <a:solidFill>
                  <a:srgbClr val="C00000"/>
                </a:solidFill>
              </a:rPr>
              <a:t>Внезапное нарушение слуха </a:t>
            </a:r>
            <a:r>
              <a:rPr lang="ru-RU" sz="2800" dirty="0" smtClean="0"/>
              <a:t>или полное его отсутствие с одной или обеих сторон</a:t>
            </a:r>
            <a:endParaRPr lang="ru-RU" sz="2800" dirty="0"/>
          </a:p>
        </p:txBody>
      </p:sp>
      <p:sp>
        <p:nvSpPr>
          <p:cNvPr id="7" name="Заголовок 1"/>
          <p:cNvSpPr>
            <a:spLocks noGrp="1"/>
          </p:cNvSpPr>
          <p:nvPr>
            <p:ph type="title"/>
          </p:nvPr>
        </p:nvSpPr>
        <p:spPr>
          <a:xfrm>
            <a:off x="374848" y="116632"/>
            <a:ext cx="8229600" cy="936104"/>
          </a:xfrm>
        </p:spPr>
        <p:txBody>
          <a:bodyPr>
            <a:normAutofit/>
          </a:bodyPr>
          <a:lstStyle/>
          <a:p>
            <a:r>
              <a:rPr lang="ru-RU" sz="3600" b="1" dirty="0" smtClean="0">
                <a:solidFill>
                  <a:schemeClr val="accent5">
                    <a:lumMod val="50000"/>
                  </a:schemeClr>
                </a:solidFill>
              </a:rPr>
              <a:t>Симптомы инсульта</a:t>
            </a:r>
            <a:endParaRPr lang="ru-RU" sz="3600" b="1" dirty="0">
              <a:solidFill>
                <a:schemeClr val="accent5">
                  <a:lumMod val="50000"/>
                </a:schemeClr>
              </a:solidFill>
            </a:endParaRPr>
          </a:p>
        </p:txBody>
      </p:sp>
      <p:sp>
        <p:nvSpPr>
          <p:cNvPr id="8" name="Прямоугольник 7"/>
          <p:cNvSpPr/>
          <p:nvPr/>
        </p:nvSpPr>
        <p:spPr>
          <a:xfrm>
            <a:off x="510738" y="1100023"/>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19052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32656"/>
            <a:ext cx="8229600" cy="1143000"/>
          </a:xfrm>
        </p:spPr>
        <p:txBody>
          <a:bodyPr>
            <a:normAutofit/>
          </a:bodyPr>
          <a:lstStyle/>
          <a:p>
            <a:r>
              <a:rPr lang="ru-RU" sz="4000" b="1" spc="-95" dirty="0" smtClean="0">
                <a:solidFill>
                  <a:srgbClr val="C00000"/>
                </a:solidFill>
                <a:cs typeface="Trebuchet MS"/>
              </a:rPr>
              <a:t>ТЕСТ: Распознать </a:t>
            </a:r>
            <a:r>
              <a:rPr lang="ru-RU" sz="4000" b="1" spc="-130" dirty="0" smtClean="0">
                <a:solidFill>
                  <a:srgbClr val="C00000"/>
                </a:solidFill>
                <a:cs typeface="Trebuchet MS"/>
              </a:rPr>
              <a:t>инсульт</a:t>
            </a:r>
            <a:endParaRPr lang="ru-RU" sz="4000" b="1" dirty="0">
              <a:solidFill>
                <a:srgbClr val="C00000"/>
              </a:solidFill>
            </a:endParaRPr>
          </a:p>
        </p:txBody>
      </p:sp>
      <p:sp>
        <p:nvSpPr>
          <p:cNvPr id="3" name="TextBox 2"/>
          <p:cNvSpPr txBox="1"/>
          <p:nvPr/>
        </p:nvSpPr>
        <p:spPr>
          <a:xfrm>
            <a:off x="650424" y="2461538"/>
            <a:ext cx="6840760" cy="523220"/>
          </a:xfrm>
          <a:prstGeom prst="rect">
            <a:avLst/>
          </a:prstGeom>
          <a:noFill/>
        </p:spPr>
        <p:txBody>
          <a:bodyPr wrap="square" rtlCol="0">
            <a:spAutoFit/>
          </a:bodyPr>
          <a:lstStyle/>
          <a:p>
            <a:r>
              <a:rPr lang="ru-RU" sz="2800" b="1" dirty="0">
                <a:solidFill>
                  <a:schemeClr val="accent5">
                    <a:lumMod val="50000"/>
                  </a:schemeClr>
                </a:solidFill>
                <a:effectLst>
                  <a:outerShdw blurRad="38100" dist="38100" dir="2700000" algn="tl">
                    <a:srgbClr val="000000">
                      <a:alpha val="43137"/>
                    </a:srgbClr>
                  </a:outerShdw>
                </a:effectLst>
                <a:cs typeface="Trebuchet MS"/>
              </a:rPr>
              <a:t>Необходимо попросить </a:t>
            </a:r>
            <a:r>
              <a:rPr lang="ru-RU" sz="2800" b="1" dirty="0" smtClean="0">
                <a:solidFill>
                  <a:schemeClr val="accent5">
                    <a:lumMod val="50000"/>
                  </a:schemeClr>
                </a:solidFill>
                <a:effectLst>
                  <a:outerShdw blurRad="38100" dist="38100" dir="2700000" algn="tl">
                    <a:srgbClr val="000000">
                      <a:alpha val="43137"/>
                    </a:srgbClr>
                  </a:outerShdw>
                </a:effectLst>
                <a:cs typeface="Trebuchet MS"/>
              </a:rPr>
              <a:t>человека:</a:t>
            </a:r>
            <a:endParaRPr lang="ru-RU" sz="2800" dirty="0">
              <a:solidFill>
                <a:schemeClr val="accent5">
                  <a:lumMod val="50000"/>
                </a:schemeClr>
              </a:solidFill>
            </a:endParaRPr>
          </a:p>
        </p:txBody>
      </p:sp>
      <p:sp>
        <p:nvSpPr>
          <p:cNvPr id="4" name="TextBox 3"/>
          <p:cNvSpPr txBox="1"/>
          <p:nvPr/>
        </p:nvSpPr>
        <p:spPr>
          <a:xfrm>
            <a:off x="683568" y="2276872"/>
            <a:ext cx="7992888" cy="369332"/>
          </a:xfrm>
          <a:prstGeom prst="rect">
            <a:avLst/>
          </a:prstGeom>
          <a:noFill/>
        </p:spPr>
        <p:txBody>
          <a:bodyPr wrap="square" rtlCol="0">
            <a:spAutoFit/>
          </a:bodyPr>
          <a:lstStyle/>
          <a:p>
            <a:endParaRPr lang="ru-R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924944"/>
            <a:ext cx="820891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510738" y="1484784"/>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366674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80422" y="4941168"/>
            <a:ext cx="7246343" cy="769441"/>
          </a:xfrm>
          <a:prstGeom prst="rect">
            <a:avLst/>
          </a:prstGeom>
        </p:spPr>
        <p:txBody>
          <a:bodyPr wrap="none">
            <a:spAutoFit/>
          </a:bodyPr>
          <a:lstStyle/>
          <a:p>
            <a:pPr algn="ctr"/>
            <a:r>
              <a:rPr lang="ru-RU" sz="4400" b="1" dirty="0" smtClean="0">
                <a:solidFill>
                  <a:schemeClr val="accent5">
                    <a:lumMod val="50000"/>
                  </a:schemeClr>
                </a:solidFill>
                <a:effectLst>
                  <a:outerShdw blurRad="38100" dist="38100" dir="2700000" algn="tl">
                    <a:srgbClr val="000000">
                      <a:alpha val="43137"/>
                    </a:srgbClr>
                  </a:outerShdw>
                </a:effectLst>
              </a:rPr>
              <a:t>Что такое мозговой инсульт?</a:t>
            </a:r>
            <a:endParaRPr lang="ru-RU" sz="4400" b="1" dirty="0">
              <a:solidFill>
                <a:schemeClr val="accent5">
                  <a:lumMod val="50000"/>
                </a:schemeClr>
              </a:solidFill>
              <a:effectLst>
                <a:outerShdw blurRad="38100" dist="38100" dir="2700000" algn="tl">
                  <a:srgbClr val="000000">
                    <a:alpha val="43137"/>
                  </a:srgbClr>
                </a:outerShdw>
              </a:effectLst>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484784"/>
            <a:ext cx="5010708" cy="334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50782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147888" y="0"/>
            <a:ext cx="4848225" cy="6858000"/>
          </a:xfrm>
          <a:prstGeom prst="rect">
            <a:avLst/>
          </a:prstGeom>
          <a:ln>
            <a:solidFill>
              <a:schemeClr val="bg1">
                <a:lumMod val="75000"/>
              </a:schemeClr>
            </a:solidFill>
          </a:ln>
        </p:spPr>
      </p:pic>
    </p:spTree>
    <p:extLst>
      <p:ext uri="{BB962C8B-B14F-4D97-AF65-F5344CB8AC3E}">
        <p14:creationId xmlns:p14="http://schemas.microsoft.com/office/powerpoint/2010/main" val="27101333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71399"/>
            <a:ext cx="7632848" cy="1368152"/>
          </a:xfrm>
        </p:spPr>
        <p:txBody>
          <a:bodyPr>
            <a:noAutofit/>
          </a:bodyPr>
          <a:lstStyle/>
          <a:p>
            <a:pPr algn="l"/>
            <a:r>
              <a:rPr lang="ru-RU" sz="2800" b="1" dirty="0">
                <a:solidFill>
                  <a:schemeClr val="accent5">
                    <a:lumMod val="50000"/>
                  </a:schemeClr>
                </a:solidFill>
              </a:rPr>
              <a:t>Что </a:t>
            </a:r>
            <a:r>
              <a:rPr lang="ru-RU" sz="2800" b="1" dirty="0" smtClean="0">
                <a:solidFill>
                  <a:schemeClr val="accent5">
                    <a:lumMod val="50000"/>
                  </a:schemeClr>
                </a:solidFill>
              </a:rPr>
              <a:t>делать при признаках инсульта?</a:t>
            </a:r>
            <a:endParaRPr lang="ru-RU" sz="2800" dirty="0">
              <a:solidFill>
                <a:schemeClr val="accent5">
                  <a:lumMod val="50000"/>
                </a:schemeClr>
              </a:solidFill>
            </a:endParaRPr>
          </a:p>
        </p:txBody>
      </p:sp>
      <p:sp>
        <p:nvSpPr>
          <p:cNvPr id="6" name="Прямоугольник 5"/>
          <p:cNvSpPr/>
          <p:nvPr/>
        </p:nvSpPr>
        <p:spPr>
          <a:xfrm>
            <a:off x="528048" y="972627"/>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Rectangle 1"/>
          <p:cNvSpPr>
            <a:spLocks noChangeArrowheads="1"/>
          </p:cNvSpPr>
          <p:nvPr/>
        </p:nvSpPr>
        <p:spPr bwMode="auto">
          <a:xfrm>
            <a:off x="611560" y="1325960"/>
            <a:ext cx="7337252" cy="376256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marL="457200" indent="-457200" fontAlgn="base">
              <a:lnSpc>
                <a:spcPct val="150000"/>
              </a:lnSpc>
              <a:spcBef>
                <a:spcPct val="0"/>
              </a:spcBef>
              <a:spcAft>
                <a:spcPct val="0"/>
              </a:spcAft>
              <a:buClr>
                <a:srgbClr val="C00000"/>
              </a:buClr>
              <a:buFontTx/>
              <a:buAutoNum type="arabicPeriod"/>
            </a:pPr>
            <a:r>
              <a:rPr lang="ru-RU" sz="2000" dirty="0" smtClean="0">
                <a:solidFill>
                  <a:prstClr val="black"/>
                </a:solidFill>
                <a:ea typeface="Calibri" pitchFamily="34" charset="0"/>
                <a:cs typeface="Times New Roman" pitchFamily="18" charset="0"/>
              </a:rPr>
              <a:t>Немедленно вызвать Скорую помощь</a:t>
            </a:r>
          </a:p>
          <a:p>
            <a:pPr marL="457200" indent="-457200" fontAlgn="base">
              <a:lnSpc>
                <a:spcPct val="150000"/>
              </a:lnSpc>
              <a:spcBef>
                <a:spcPct val="0"/>
              </a:spcBef>
              <a:spcAft>
                <a:spcPct val="0"/>
              </a:spcAft>
              <a:buClr>
                <a:srgbClr val="C00000"/>
              </a:buClr>
              <a:buFontTx/>
              <a:buAutoNum type="arabicPeriod"/>
            </a:pPr>
            <a:r>
              <a:rPr lang="ru-RU" sz="2000" dirty="0" smtClean="0">
                <a:solidFill>
                  <a:prstClr val="black"/>
                </a:solidFill>
                <a:ea typeface="Calibri" pitchFamily="34" charset="0"/>
                <a:cs typeface="Times New Roman" pitchFamily="18" charset="0"/>
              </a:rPr>
              <a:t>Заранее открыть входную дверь</a:t>
            </a:r>
          </a:p>
          <a:p>
            <a:pPr marL="457200" indent="-457200" fontAlgn="base">
              <a:lnSpc>
                <a:spcPct val="150000"/>
              </a:lnSpc>
              <a:spcBef>
                <a:spcPct val="0"/>
              </a:spcBef>
              <a:spcAft>
                <a:spcPct val="0"/>
              </a:spcAft>
              <a:buClr>
                <a:srgbClr val="C00000"/>
              </a:buClr>
              <a:buFontTx/>
              <a:buAutoNum type="arabicPeriod"/>
            </a:pPr>
            <a:r>
              <a:rPr lang="ru-RU" sz="2000" dirty="0" smtClean="0">
                <a:solidFill>
                  <a:prstClr val="black"/>
                </a:solidFill>
                <a:ea typeface="Calibri" pitchFamily="34" charset="0"/>
                <a:cs typeface="Times New Roman" pitchFamily="18" charset="0"/>
              </a:rPr>
              <a:t>Исключить любую физическую нагрузку </a:t>
            </a:r>
          </a:p>
          <a:p>
            <a:pPr marL="457200" indent="-457200" fontAlgn="base">
              <a:lnSpc>
                <a:spcPct val="150000"/>
              </a:lnSpc>
              <a:spcBef>
                <a:spcPct val="0"/>
              </a:spcBef>
              <a:spcAft>
                <a:spcPct val="0"/>
              </a:spcAft>
              <a:buClr>
                <a:srgbClr val="C00000"/>
              </a:buClr>
              <a:buFontTx/>
              <a:buAutoNum type="arabicPeriod"/>
            </a:pPr>
            <a:r>
              <a:rPr lang="ru-RU" sz="2000" dirty="0" smtClean="0">
                <a:solidFill>
                  <a:prstClr val="black"/>
                </a:solidFill>
                <a:ea typeface="Calibri" pitchFamily="34" charset="0"/>
                <a:cs typeface="Times New Roman" pitchFamily="18" charset="0"/>
              </a:rPr>
              <a:t>Принять (или помочь принять) горизонтальное положение </a:t>
            </a:r>
          </a:p>
          <a:p>
            <a:pPr marL="457200" lvl="0" indent="-457200" fontAlgn="base">
              <a:lnSpc>
                <a:spcPct val="150000"/>
              </a:lnSpc>
              <a:spcBef>
                <a:spcPct val="0"/>
              </a:spcBef>
              <a:spcAft>
                <a:spcPct val="0"/>
              </a:spcAft>
              <a:buClr>
                <a:srgbClr val="C00000"/>
              </a:buClr>
              <a:buFontTx/>
              <a:buAutoNum type="arabicPeriod"/>
            </a:pPr>
            <a:r>
              <a:rPr lang="ru-RU" sz="2000" dirty="0">
                <a:solidFill>
                  <a:prstClr val="black"/>
                </a:solidFill>
                <a:ea typeface="Calibri" pitchFamily="34" charset="0"/>
                <a:cs typeface="Times New Roman" pitchFamily="18" charset="0"/>
              </a:rPr>
              <a:t>Если </a:t>
            </a:r>
            <a:r>
              <a:rPr lang="ru-RU" sz="2000" dirty="0" smtClean="0">
                <a:solidFill>
                  <a:prstClr val="black"/>
                </a:solidFill>
                <a:ea typeface="Calibri" pitchFamily="34" charset="0"/>
                <a:cs typeface="Times New Roman" pitchFamily="18" charset="0"/>
              </a:rPr>
              <a:t>все </a:t>
            </a:r>
            <a:r>
              <a:rPr lang="ru-RU" sz="2000" dirty="0">
                <a:solidFill>
                  <a:prstClr val="black"/>
                </a:solidFill>
                <a:ea typeface="Calibri" pitchFamily="34" charset="0"/>
                <a:cs typeface="Times New Roman" pitchFamily="18" charset="0"/>
              </a:rPr>
              <a:t>симптомы прошли через 15-20 минут и </a:t>
            </a:r>
            <a:r>
              <a:rPr lang="ru-RU" sz="2000" dirty="0" smtClean="0">
                <a:solidFill>
                  <a:prstClr val="black"/>
                </a:solidFill>
                <a:ea typeface="Calibri" pitchFamily="34" charset="0"/>
                <a:cs typeface="Times New Roman" pitchFamily="18" charset="0"/>
              </a:rPr>
              <a:t>человек чувствует </a:t>
            </a:r>
            <a:r>
              <a:rPr lang="ru-RU" sz="2000" dirty="0">
                <a:solidFill>
                  <a:prstClr val="black"/>
                </a:solidFill>
                <a:ea typeface="Calibri" pitchFamily="34" charset="0"/>
                <a:cs typeface="Times New Roman" pitchFamily="18" charset="0"/>
              </a:rPr>
              <a:t>себя хорошо, не </a:t>
            </a:r>
            <a:r>
              <a:rPr lang="ru-RU" sz="2000" dirty="0" smtClean="0">
                <a:solidFill>
                  <a:prstClr val="black"/>
                </a:solidFill>
                <a:ea typeface="Calibri" pitchFamily="34" charset="0"/>
                <a:cs typeface="Times New Roman" pitchFamily="18" charset="0"/>
              </a:rPr>
              <a:t>следует отменять </a:t>
            </a:r>
            <a:r>
              <a:rPr lang="ru-RU" sz="2000" dirty="0">
                <a:solidFill>
                  <a:prstClr val="black"/>
                </a:solidFill>
                <a:ea typeface="Calibri" pitchFamily="34" charset="0"/>
                <a:cs typeface="Times New Roman" pitchFamily="18" charset="0"/>
              </a:rPr>
              <a:t>вызов </a:t>
            </a:r>
            <a:r>
              <a:rPr lang="ru-RU" sz="2000" dirty="0" smtClean="0">
                <a:solidFill>
                  <a:prstClr val="black"/>
                </a:solidFill>
                <a:ea typeface="Calibri" pitchFamily="34" charset="0"/>
                <a:cs typeface="Times New Roman" pitchFamily="18" charset="0"/>
              </a:rPr>
              <a:t>Скорой помощи</a:t>
            </a:r>
            <a:endParaRPr lang="ru-RU" sz="2000" dirty="0">
              <a:solidFill>
                <a:prstClr val="black"/>
              </a:solidFill>
              <a:ea typeface="Calibri" pitchFamily="34" charset="0"/>
              <a:cs typeface="Times New Roman" pitchFamily="18" charset="0"/>
            </a:endParaRPr>
          </a:p>
          <a:p>
            <a:pPr marL="457200" indent="-457200" fontAlgn="base">
              <a:lnSpc>
                <a:spcPct val="150000"/>
              </a:lnSpc>
              <a:spcBef>
                <a:spcPct val="0"/>
              </a:spcBef>
              <a:spcAft>
                <a:spcPct val="0"/>
              </a:spcAft>
              <a:buClr>
                <a:srgbClr val="C00000"/>
              </a:buClr>
              <a:buFontTx/>
              <a:buAutoNum type="arabicPeriod"/>
            </a:pPr>
            <a:r>
              <a:rPr lang="ru-RU" sz="2000" dirty="0" smtClean="0">
                <a:ea typeface="Calibri" pitchFamily="34" charset="0"/>
                <a:cs typeface="Times New Roman" pitchFamily="18" charset="0"/>
              </a:rPr>
              <a:t>Все перечисленное верно</a:t>
            </a:r>
            <a:endParaRPr lang="ru-RU" sz="2000" dirty="0">
              <a:cs typeface="Arial" pitchFamily="34" charset="0"/>
            </a:endParaRPr>
          </a:p>
        </p:txBody>
      </p:sp>
      <p:pic>
        <p:nvPicPr>
          <p:cNvPr id="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01370"/>
            <a:ext cx="9144000" cy="45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7340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71399"/>
            <a:ext cx="7632848" cy="1368152"/>
          </a:xfrm>
        </p:spPr>
        <p:txBody>
          <a:bodyPr>
            <a:noAutofit/>
          </a:bodyPr>
          <a:lstStyle/>
          <a:p>
            <a:pPr algn="l"/>
            <a:r>
              <a:rPr lang="ru-RU" sz="2800" b="1" dirty="0">
                <a:solidFill>
                  <a:schemeClr val="accent5">
                    <a:lumMod val="50000"/>
                  </a:schemeClr>
                </a:solidFill>
              </a:rPr>
              <a:t>Что </a:t>
            </a:r>
            <a:r>
              <a:rPr lang="ru-RU" sz="2800" b="1" dirty="0" smtClean="0">
                <a:solidFill>
                  <a:schemeClr val="accent5">
                    <a:lumMod val="50000"/>
                  </a:schemeClr>
                </a:solidFill>
              </a:rPr>
              <a:t>делать при признаках инсульта?</a:t>
            </a:r>
            <a:endParaRPr lang="ru-RU" sz="2800" dirty="0">
              <a:solidFill>
                <a:schemeClr val="accent5">
                  <a:lumMod val="50000"/>
                </a:schemeClr>
              </a:solidFill>
            </a:endParaRPr>
          </a:p>
        </p:txBody>
      </p:sp>
      <p:sp>
        <p:nvSpPr>
          <p:cNvPr id="7" name="Rectangle 1"/>
          <p:cNvSpPr>
            <a:spLocks noChangeArrowheads="1"/>
          </p:cNvSpPr>
          <p:nvPr/>
        </p:nvSpPr>
        <p:spPr bwMode="auto">
          <a:xfrm>
            <a:off x="971600" y="1355576"/>
            <a:ext cx="7337252" cy="3300904"/>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marL="457200" indent="-457200" fontAlgn="base">
              <a:lnSpc>
                <a:spcPct val="150000"/>
              </a:lnSpc>
              <a:spcBef>
                <a:spcPct val="0"/>
              </a:spcBef>
              <a:spcAft>
                <a:spcPct val="0"/>
              </a:spcAft>
              <a:buClr>
                <a:srgbClr val="C00000"/>
              </a:buClr>
              <a:buFontTx/>
              <a:buAutoNum type="arabicPeriod"/>
            </a:pPr>
            <a:r>
              <a:rPr lang="ru-RU" sz="2000" dirty="0" smtClean="0">
                <a:solidFill>
                  <a:prstClr val="black"/>
                </a:solidFill>
                <a:ea typeface="Calibri" pitchFamily="34" charset="0"/>
                <a:cs typeface="Times New Roman" pitchFamily="18" charset="0"/>
              </a:rPr>
              <a:t>Немедленно вызвать Скорую помощь</a:t>
            </a:r>
          </a:p>
          <a:p>
            <a:pPr marL="457200" indent="-457200" fontAlgn="base">
              <a:lnSpc>
                <a:spcPct val="150000"/>
              </a:lnSpc>
              <a:spcBef>
                <a:spcPct val="0"/>
              </a:spcBef>
              <a:spcAft>
                <a:spcPct val="0"/>
              </a:spcAft>
              <a:buClr>
                <a:srgbClr val="C00000"/>
              </a:buClr>
              <a:buFontTx/>
              <a:buAutoNum type="arabicPeriod"/>
            </a:pPr>
            <a:r>
              <a:rPr lang="ru-RU" sz="2000" dirty="0" smtClean="0">
                <a:solidFill>
                  <a:prstClr val="black"/>
                </a:solidFill>
                <a:ea typeface="Calibri" pitchFamily="34" charset="0"/>
                <a:cs typeface="Times New Roman" pitchFamily="18" charset="0"/>
              </a:rPr>
              <a:t>Заранее открыть входную дверь</a:t>
            </a:r>
          </a:p>
          <a:p>
            <a:pPr marL="457200" indent="-457200" fontAlgn="base">
              <a:lnSpc>
                <a:spcPct val="150000"/>
              </a:lnSpc>
              <a:spcBef>
                <a:spcPct val="0"/>
              </a:spcBef>
              <a:spcAft>
                <a:spcPct val="0"/>
              </a:spcAft>
              <a:buClr>
                <a:srgbClr val="C00000"/>
              </a:buClr>
              <a:buFontTx/>
              <a:buAutoNum type="arabicPeriod"/>
            </a:pPr>
            <a:r>
              <a:rPr lang="ru-RU" sz="2000" dirty="0" smtClean="0">
                <a:solidFill>
                  <a:prstClr val="black"/>
                </a:solidFill>
                <a:ea typeface="Calibri" pitchFamily="34" charset="0"/>
                <a:cs typeface="Times New Roman" pitchFamily="18" charset="0"/>
              </a:rPr>
              <a:t>Исключить любую физическую нагрузку </a:t>
            </a:r>
          </a:p>
          <a:p>
            <a:pPr marL="457200" indent="-457200" fontAlgn="base">
              <a:lnSpc>
                <a:spcPct val="150000"/>
              </a:lnSpc>
              <a:spcBef>
                <a:spcPct val="0"/>
              </a:spcBef>
              <a:spcAft>
                <a:spcPct val="0"/>
              </a:spcAft>
              <a:buClr>
                <a:srgbClr val="C00000"/>
              </a:buClr>
              <a:buFontTx/>
              <a:buAutoNum type="arabicPeriod"/>
            </a:pPr>
            <a:r>
              <a:rPr lang="ru-RU" sz="2000" dirty="0" smtClean="0">
                <a:solidFill>
                  <a:prstClr val="black"/>
                </a:solidFill>
                <a:ea typeface="Calibri" pitchFamily="34" charset="0"/>
                <a:cs typeface="Times New Roman" pitchFamily="18" charset="0"/>
              </a:rPr>
              <a:t>Принять (или помочь принять) горизонтальное положение </a:t>
            </a:r>
          </a:p>
          <a:p>
            <a:pPr marL="457200" lvl="0" indent="-457200" fontAlgn="base">
              <a:lnSpc>
                <a:spcPct val="150000"/>
              </a:lnSpc>
              <a:spcBef>
                <a:spcPct val="0"/>
              </a:spcBef>
              <a:spcAft>
                <a:spcPct val="0"/>
              </a:spcAft>
              <a:buClr>
                <a:srgbClr val="C00000"/>
              </a:buClr>
              <a:buFontTx/>
              <a:buAutoNum type="arabicPeriod"/>
            </a:pPr>
            <a:r>
              <a:rPr lang="ru-RU" sz="2000" dirty="0">
                <a:solidFill>
                  <a:prstClr val="black"/>
                </a:solidFill>
                <a:ea typeface="Calibri" pitchFamily="34" charset="0"/>
                <a:cs typeface="Times New Roman" pitchFamily="18" charset="0"/>
              </a:rPr>
              <a:t>Если </a:t>
            </a:r>
            <a:r>
              <a:rPr lang="ru-RU" sz="2000" dirty="0" smtClean="0">
                <a:solidFill>
                  <a:prstClr val="black"/>
                </a:solidFill>
                <a:ea typeface="Calibri" pitchFamily="34" charset="0"/>
                <a:cs typeface="Times New Roman" pitchFamily="18" charset="0"/>
              </a:rPr>
              <a:t>все </a:t>
            </a:r>
            <a:r>
              <a:rPr lang="ru-RU" sz="2000" dirty="0">
                <a:solidFill>
                  <a:prstClr val="black"/>
                </a:solidFill>
                <a:ea typeface="Calibri" pitchFamily="34" charset="0"/>
                <a:cs typeface="Times New Roman" pitchFamily="18" charset="0"/>
              </a:rPr>
              <a:t>симптомы прошли через 15-20 минут и </a:t>
            </a:r>
            <a:r>
              <a:rPr lang="ru-RU" sz="2000" dirty="0" smtClean="0">
                <a:solidFill>
                  <a:prstClr val="black"/>
                </a:solidFill>
                <a:ea typeface="Calibri" pitchFamily="34" charset="0"/>
                <a:cs typeface="Times New Roman" pitchFamily="18" charset="0"/>
              </a:rPr>
              <a:t>человек чувствует </a:t>
            </a:r>
            <a:r>
              <a:rPr lang="ru-RU" sz="2000" dirty="0">
                <a:solidFill>
                  <a:prstClr val="black"/>
                </a:solidFill>
                <a:ea typeface="Calibri" pitchFamily="34" charset="0"/>
                <a:cs typeface="Times New Roman" pitchFamily="18" charset="0"/>
              </a:rPr>
              <a:t>себя хорошо, не </a:t>
            </a:r>
            <a:r>
              <a:rPr lang="ru-RU" sz="2000" dirty="0" smtClean="0">
                <a:solidFill>
                  <a:prstClr val="black"/>
                </a:solidFill>
                <a:ea typeface="Calibri" pitchFamily="34" charset="0"/>
                <a:cs typeface="Times New Roman" pitchFamily="18" charset="0"/>
              </a:rPr>
              <a:t>отменять </a:t>
            </a:r>
            <a:r>
              <a:rPr lang="ru-RU" sz="2000" dirty="0">
                <a:solidFill>
                  <a:prstClr val="black"/>
                </a:solidFill>
                <a:ea typeface="Calibri" pitchFamily="34" charset="0"/>
                <a:cs typeface="Times New Roman" pitchFamily="18" charset="0"/>
              </a:rPr>
              <a:t>вызов </a:t>
            </a:r>
            <a:r>
              <a:rPr lang="ru-RU" sz="2000" dirty="0" smtClean="0">
                <a:solidFill>
                  <a:prstClr val="black"/>
                </a:solidFill>
                <a:ea typeface="Calibri" pitchFamily="34" charset="0"/>
                <a:cs typeface="Times New Roman" pitchFamily="18" charset="0"/>
              </a:rPr>
              <a:t>Скорой помощи</a:t>
            </a:r>
            <a:endParaRPr lang="ru-RU" sz="2000" dirty="0">
              <a:solidFill>
                <a:prstClr val="black"/>
              </a:solidFill>
              <a:ea typeface="Calibri" pitchFamily="34" charset="0"/>
              <a:cs typeface="Times New Roman" pitchFamily="18" charset="0"/>
            </a:endParaRPr>
          </a:p>
          <a:p>
            <a:pPr marL="457200" indent="-457200" fontAlgn="base">
              <a:lnSpc>
                <a:spcPct val="150000"/>
              </a:lnSpc>
              <a:spcBef>
                <a:spcPct val="0"/>
              </a:spcBef>
              <a:spcAft>
                <a:spcPct val="0"/>
              </a:spcAft>
              <a:buClr>
                <a:srgbClr val="C00000"/>
              </a:buClr>
              <a:buFontTx/>
              <a:buAutoNum type="arabicPeriod"/>
            </a:pPr>
            <a:r>
              <a:rPr lang="ru-RU" sz="2000" b="1" dirty="0" smtClean="0">
                <a:solidFill>
                  <a:srgbClr val="C00000"/>
                </a:solidFill>
                <a:ea typeface="Calibri" pitchFamily="34" charset="0"/>
                <a:cs typeface="Times New Roman" pitchFamily="18" charset="0"/>
              </a:rPr>
              <a:t>Все перечисленное верно</a:t>
            </a:r>
            <a:endParaRPr lang="ru-RU" sz="2000" b="1" dirty="0">
              <a:solidFill>
                <a:srgbClr val="C00000"/>
              </a:solidFill>
              <a:cs typeface="Arial" pitchFamily="34" charset="0"/>
            </a:endParaRPr>
          </a:p>
        </p:txBody>
      </p:sp>
      <p:sp>
        <p:nvSpPr>
          <p:cNvPr id="6" name="Прямоугольник 5"/>
          <p:cNvSpPr/>
          <p:nvPr/>
        </p:nvSpPr>
        <p:spPr>
          <a:xfrm>
            <a:off x="528048" y="972627"/>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101" y="5013176"/>
            <a:ext cx="504825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914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808" y="1628800"/>
            <a:ext cx="8008128" cy="4278094"/>
          </a:xfrm>
          <a:prstGeom prst="rect">
            <a:avLst/>
          </a:prstGeom>
          <a:noFill/>
          <a:ln w="28575">
            <a:noFill/>
          </a:ln>
        </p:spPr>
        <p:txBody>
          <a:bodyPr wrap="square" rtlCol="0">
            <a:spAutoFit/>
          </a:bodyPr>
          <a:lstStyle/>
          <a:p>
            <a:pPr lvl="0" eaLnBrk="0" fontAlgn="base" hangingPunct="0">
              <a:spcBef>
                <a:spcPct val="0"/>
              </a:spcBef>
              <a:spcAft>
                <a:spcPct val="0"/>
              </a:spcAft>
              <a:buClr>
                <a:srgbClr val="00B050"/>
              </a:buClr>
            </a:pPr>
            <a:r>
              <a:rPr lang="ru-RU" sz="3200" dirty="0" smtClean="0">
                <a:solidFill>
                  <a:srgbClr val="C00000"/>
                </a:solidFill>
                <a:effectLst>
                  <a:outerShdw blurRad="38100" dist="38100" dir="2700000" algn="tl">
                    <a:srgbClr val="000000">
                      <a:alpha val="43137"/>
                    </a:srgbClr>
                  </a:outerShdw>
                </a:effectLst>
                <a:ea typeface="Calibri" pitchFamily="34" charset="0"/>
                <a:cs typeface="Times New Roman" pitchFamily="18" charset="0"/>
                <a:sym typeface="Wingdings"/>
              </a:rPr>
              <a:t></a:t>
            </a:r>
            <a:r>
              <a:rPr lang="en-US" sz="3200" dirty="0" smtClean="0">
                <a:solidFill>
                  <a:schemeClr val="accent5">
                    <a:lumMod val="50000"/>
                  </a:schemeClr>
                </a:solidFill>
                <a:effectLst>
                  <a:outerShdw blurRad="38100" dist="38100" dir="2700000" algn="tl">
                    <a:srgbClr val="000000">
                      <a:alpha val="43137"/>
                    </a:srgbClr>
                  </a:outerShdw>
                </a:effectLst>
                <a:ea typeface="Calibri" pitchFamily="34" charset="0"/>
                <a:cs typeface="Times New Roman" pitchFamily="18" charset="0"/>
                <a:sym typeface="Wingdings"/>
              </a:rPr>
              <a:t> </a:t>
            </a:r>
            <a:r>
              <a:rPr lang="ru-RU" sz="3200" dirty="0" smtClean="0">
                <a:solidFill>
                  <a:schemeClr val="accent5">
                    <a:lumMod val="50000"/>
                  </a:schemeClr>
                </a:solidFill>
                <a:effectLst>
                  <a:outerShdw blurRad="38100" dist="38100" dir="2700000" algn="tl">
                    <a:srgbClr val="000000">
                      <a:alpha val="43137"/>
                    </a:srgbClr>
                  </a:outerShdw>
                </a:effectLst>
                <a:ea typeface="Calibri" pitchFamily="34" charset="0"/>
                <a:cs typeface="Times New Roman" pitchFamily="18" charset="0"/>
              </a:rPr>
              <a:t>Если </a:t>
            </a:r>
            <a:r>
              <a:rPr lang="ru-RU" sz="3200" dirty="0">
                <a:solidFill>
                  <a:schemeClr val="accent5">
                    <a:lumMod val="50000"/>
                  </a:schemeClr>
                </a:solidFill>
                <a:effectLst>
                  <a:outerShdw blurRad="38100" dist="38100" dir="2700000" algn="tl">
                    <a:srgbClr val="000000">
                      <a:alpha val="43137"/>
                    </a:srgbClr>
                  </a:outerShdw>
                </a:effectLst>
                <a:ea typeface="Calibri" pitchFamily="34" charset="0"/>
                <a:cs typeface="Times New Roman" pitchFamily="18" charset="0"/>
              </a:rPr>
              <a:t>лечение будет начато в </a:t>
            </a:r>
            <a:r>
              <a:rPr lang="ru-RU" sz="3200" b="1" dirty="0">
                <a:solidFill>
                  <a:srgbClr val="C00000"/>
                </a:solidFill>
                <a:effectLst>
                  <a:outerShdw blurRad="38100" dist="38100" dir="2700000" algn="tl">
                    <a:srgbClr val="000000">
                      <a:alpha val="43137"/>
                    </a:srgbClr>
                  </a:outerShdw>
                </a:effectLst>
                <a:ea typeface="Calibri" pitchFamily="34" charset="0"/>
                <a:cs typeface="Times New Roman" pitchFamily="18" charset="0"/>
              </a:rPr>
              <a:t>первые 4,5 часа</a:t>
            </a:r>
            <a:r>
              <a:rPr lang="ru-RU" sz="3200" b="1" dirty="0">
                <a:solidFill>
                  <a:srgbClr val="FF0000"/>
                </a:solidFill>
                <a:ea typeface="Calibri" pitchFamily="34" charset="0"/>
                <a:cs typeface="Times New Roman" pitchFamily="18" charset="0"/>
              </a:rPr>
              <a:t> </a:t>
            </a:r>
            <a:r>
              <a:rPr lang="ru-RU" sz="3200" dirty="0">
                <a:solidFill>
                  <a:schemeClr val="accent5">
                    <a:lumMod val="50000"/>
                  </a:schemeClr>
                </a:solidFill>
                <a:effectLst>
                  <a:outerShdw blurRad="38100" dist="38100" dir="2700000" algn="tl">
                    <a:srgbClr val="000000">
                      <a:alpha val="43137"/>
                    </a:srgbClr>
                  </a:outerShdw>
                </a:effectLst>
                <a:ea typeface="Calibri" pitchFamily="34" charset="0"/>
                <a:cs typeface="Times New Roman" pitchFamily="18" charset="0"/>
              </a:rPr>
              <a:t>после появления симптомов, последствия </a:t>
            </a:r>
            <a:r>
              <a:rPr lang="ru-RU" sz="3200" dirty="0" smtClean="0">
                <a:solidFill>
                  <a:schemeClr val="accent5">
                    <a:lumMod val="50000"/>
                  </a:schemeClr>
                </a:solidFill>
                <a:effectLst>
                  <a:outerShdw blurRad="38100" dist="38100" dir="2700000" algn="tl">
                    <a:srgbClr val="000000">
                      <a:alpha val="43137"/>
                    </a:srgbClr>
                  </a:outerShdw>
                </a:effectLst>
                <a:ea typeface="Calibri" pitchFamily="34" charset="0"/>
                <a:cs typeface="Times New Roman" pitchFamily="18" charset="0"/>
              </a:rPr>
              <a:t>мозгового инсульта </a:t>
            </a:r>
            <a:r>
              <a:rPr lang="ru-RU" sz="3200" dirty="0">
                <a:solidFill>
                  <a:schemeClr val="accent5">
                    <a:lumMod val="50000"/>
                  </a:schemeClr>
                </a:solidFill>
                <a:effectLst>
                  <a:outerShdw blurRad="38100" dist="38100" dir="2700000" algn="tl">
                    <a:srgbClr val="000000">
                      <a:alpha val="43137"/>
                    </a:srgbClr>
                  </a:outerShdw>
                </a:effectLst>
                <a:ea typeface="Calibri" pitchFamily="34" charset="0"/>
                <a:cs typeface="Times New Roman" pitchFamily="18" charset="0"/>
              </a:rPr>
              <a:t>могут быть значительно </a:t>
            </a:r>
            <a:r>
              <a:rPr lang="ru-RU" sz="3200" dirty="0" smtClean="0">
                <a:solidFill>
                  <a:schemeClr val="accent5">
                    <a:lumMod val="50000"/>
                  </a:schemeClr>
                </a:solidFill>
                <a:effectLst>
                  <a:outerShdw blurRad="38100" dist="38100" dir="2700000" algn="tl">
                    <a:srgbClr val="000000">
                      <a:alpha val="43137"/>
                    </a:srgbClr>
                  </a:outerShdw>
                </a:effectLst>
                <a:ea typeface="Calibri" pitchFamily="34" charset="0"/>
                <a:cs typeface="Times New Roman" pitchFamily="18" charset="0"/>
              </a:rPr>
              <a:t>уменьшены</a:t>
            </a:r>
          </a:p>
          <a:p>
            <a:pPr lvl="0" eaLnBrk="0" fontAlgn="base" hangingPunct="0">
              <a:spcBef>
                <a:spcPct val="0"/>
              </a:spcBef>
              <a:spcAft>
                <a:spcPct val="0"/>
              </a:spcAft>
              <a:buClr>
                <a:srgbClr val="00B050"/>
              </a:buClr>
            </a:pPr>
            <a:endParaRPr lang="ru-RU" sz="3200" dirty="0" smtClean="0">
              <a:solidFill>
                <a:schemeClr val="accent5">
                  <a:lumMod val="50000"/>
                </a:schemeClr>
              </a:solidFill>
              <a:effectLst>
                <a:outerShdw blurRad="38100" dist="38100" dir="2700000" algn="tl">
                  <a:srgbClr val="000000">
                    <a:alpha val="43137"/>
                  </a:srgbClr>
                </a:outerShdw>
              </a:effectLst>
              <a:ea typeface="Calibri" pitchFamily="34" charset="0"/>
              <a:cs typeface="Times New Roman" pitchFamily="18" charset="0"/>
            </a:endParaRPr>
          </a:p>
          <a:p>
            <a:pPr lvl="0" eaLnBrk="0" fontAlgn="base" hangingPunct="0">
              <a:spcBef>
                <a:spcPct val="0"/>
              </a:spcBef>
              <a:spcAft>
                <a:spcPct val="0"/>
              </a:spcAft>
              <a:buClr>
                <a:srgbClr val="00B050"/>
              </a:buClr>
            </a:pPr>
            <a:r>
              <a:rPr lang="ru-RU" sz="2800" b="1" dirty="0" smtClean="0">
                <a:solidFill>
                  <a:schemeClr val="accent5">
                    <a:lumMod val="50000"/>
                  </a:schemeClr>
                </a:solidFill>
                <a:cs typeface="Times New Roman" pitchFamily="18" charset="0"/>
              </a:rPr>
              <a:t>В Москве круглосуточно работают специальные высокотехнологичные центры для лечения мозгового инсульта, где оказывается в том числе хирургическая помощь</a:t>
            </a:r>
            <a:endParaRPr lang="ru-RU" sz="2800" b="1" dirty="0">
              <a:solidFill>
                <a:schemeClr val="accent5">
                  <a:lumMod val="50000"/>
                </a:schemeClr>
              </a:solidFill>
              <a:cs typeface="Arial" pitchFamily="34" charset="0"/>
            </a:endParaRPr>
          </a:p>
        </p:txBody>
      </p:sp>
      <p:sp>
        <p:nvSpPr>
          <p:cNvPr id="3" name="TextBox 2"/>
          <p:cNvSpPr txBox="1"/>
          <p:nvPr/>
        </p:nvSpPr>
        <p:spPr>
          <a:xfrm>
            <a:off x="533808" y="404664"/>
            <a:ext cx="7954048" cy="646331"/>
          </a:xfrm>
          <a:prstGeom prst="rect">
            <a:avLst/>
          </a:prstGeom>
          <a:noFill/>
        </p:spPr>
        <p:txBody>
          <a:bodyPr wrap="square" rtlCol="0">
            <a:spAutoFit/>
          </a:bodyPr>
          <a:lstStyle/>
          <a:p>
            <a:pPr algn="ctr"/>
            <a:r>
              <a:rPr lang="ru-RU" sz="3600" b="1" dirty="0" smtClean="0">
                <a:solidFill>
                  <a:srgbClr val="C00000"/>
                </a:solidFill>
                <a:effectLst>
                  <a:outerShdw blurRad="38100" dist="38100" dir="2700000" algn="tl">
                    <a:srgbClr val="000000">
                      <a:alpha val="43137"/>
                    </a:srgbClr>
                  </a:outerShdw>
                </a:effectLst>
              </a:rPr>
              <a:t>Очень важно!</a:t>
            </a:r>
            <a:endParaRPr lang="ru-RU" sz="3600" b="1" dirty="0">
              <a:solidFill>
                <a:srgbClr val="C00000"/>
              </a:solidFill>
              <a:effectLst>
                <a:outerShdw blurRad="38100" dist="38100" dir="2700000" algn="tl">
                  <a:srgbClr val="000000">
                    <a:alpha val="43137"/>
                  </a:srgbClr>
                </a:outerShdw>
              </a:effectLst>
            </a:endParaRPr>
          </a:p>
        </p:txBody>
      </p:sp>
      <p:sp>
        <p:nvSpPr>
          <p:cNvPr id="4" name="Прямоугольник 3"/>
          <p:cNvSpPr/>
          <p:nvPr/>
        </p:nvSpPr>
        <p:spPr>
          <a:xfrm>
            <a:off x="533808" y="1340768"/>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4138233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ÐÐ°ÑÑÐ¸Ð½ÐºÐ¸ Ð¿Ð¾ Ð·Ð°Ð¿ÑÐ¾ÑÑ ÑÑÐ°Ð½Ð·Ð¸ÑÐ¾ÑÐ½Ð°Ñ Ð¸ÑÐµÐ¼Ð¸ÑÐµÑÐºÐ°Ñ Ð°ÑÐ°ÐºÐ° Ð¼Ðº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52736"/>
            <a:ext cx="7746003" cy="4464496"/>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475656" y="1196752"/>
            <a:ext cx="6048672" cy="8640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6">
                    <a:lumMod val="50000"/>
                  </a:schemeClr>
                </a:solidFill>
              </a:rPr>
              <a:t>Транзиторная ишемическая атака</a:t>
            </a:r>
            <a:endParaRPr lang="ru-RU" sz="2800" b="1" dirty="0">
              <a:solidFill>
                <a:schemeClr val="accent6">
                  <a:lumMod val="50000"/>
                </a:schemeClr>
              </a:solidFill>
            </a:endParaRPr>
          </a:p>
        </p:txBody>
      </p:sp>
    </p:spTree>
    <p:extLst>
      <p:ext uri="{BB962C8B-B14F-4D97-AF65-F5344CB8AC3E}">
        <p14:creationId xmlns:p14="http://schemas.microsoft.com/office/powerpoint/2010/main" val="15125012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7865" y="1122273"/>
            <a:ext cx="4194088" cy="5186035"/>
          </a:xfrm>
          <a:prstGeom prst="rect">
            <a:avLst/>
          </a:prstGeom>
          <a:noFill/>
        </p:spPr>
        <p:txBody>
          <a:bodyPr wrap="square" rtlCol="0">
            <a:spAutoFit/>
          </a:bodyPr>
          <a:lstStyle/>
          <a:p>
            <a:pPr marL="285750" indent="-285750">
              <a:spcAft>
                <a:spcPts val="1200"/>
              </a:spcAft>
              <a:buClr>
                <a:srgbClr val="C00000"/>
              </a:buClr>
              <a:buFont typeface="Wingdings" panose="05000000000000000000" pitchFamily="2" charset="2"/>
              <a:buChar char="ü"/>
            </a:pPr>
            <a:r>
              <a:rPr lang="ru-RU" dirty="0" smtClean="0"/>
              <a:t>У некоторых пациентов симптомы инсульта полностью проходят в течение </a:t>
            </a:r>
            <a:r>
              <a:rPr lang="ru-RU" b="1" dirty="0" smtClean="0">
                <a:solidFill>
                  <a:srgbClr val="C00000"/>
                </a:solidFill>
              </a:rPr>
              <a:t>24 часов</a:t>
            </a:r>
            <a:r>
              <a:rPr lang="ru-RU" dirty="0" smtClean="0"/>
              <a:t> или даже раньше – в типичных случаях </a:t>
            </a:r>
            <a:r>
              <a:rPr lang="ru-RU" b="1" dirty="0" smtClean="0">
                <a:solidFill>
                  <a:srgbClr val="C00000"/>
                </a:solidFill>
              </a:rPr>
              <a:t>в течение первого часа</a:t>
            </a:r>
          </a:p>
          <a:p>
            <a:pPr marL="285750" indent="-285750">
              <a:spcAft>
                <a:spcPts val="1200"/>
              </a:spcAft>
              <a:buClr>
                <a:srgbClr val="C00000"/>
              </a:buClr>
              <a:buFont typeface="Wingdings" panose="05000000000000000000" pitchFamily="2" charset="2"/>
              <a:buChar char="ü"/>
            </a:pPr>
            <a:r>
              <a:rPr lang="ru-RU" dirty="0" smtClean="0"/>
              <a:t>Если после этого на КТ или МРТ нет никаких повреждений </a:t>
            </a:r>
            <a:r>
              <a:rPr lang="ru-RU" dirty="0"/>
              <a:t>головного </a:t>
            </a:r>
            <a:r>
              <a:rPr lang="ru-RU" dirty="0" smtClean="0"/>
              <a:t>мозга,  такая ситуация будет называться </a:t>
            </a:r>
            <a:r>
              <a:rPr lang="ru-RU" b="1" dirty="0" smtClean="0">
                <a:solidFill>
                  <a:srgbClr val="C00000"/>
                </a:solidFill>
              </a:rPr>
              <a:t>транзиторной ишемической атакой</a:t>
            </a:r>
          </a:p>
          <a:p>
            <a:pPr marL="285750" indent="-285750">
              <a:spcAft>
                <a:spcPts val="1200"/>
              </a:spcAft>
              <a:buClr>
                <a:srgbClr val="C00000"/>
              </a:buClr>
              <a:buFont typeface="Wingdings" panose="05000000000000000000" pitchFamily="2" charset="2"/>
              <a:buChar char="ü"/>
            </a:pPr>
            <a:r>
              <a:rPr lang="ru-RU" dirty="0"/>
              <a:t>Причиной ТИА является  </a:t>
            </a:r>
            <a:r>
              <a:rPr lang="ru-RU" b="1" dirty="0">
                <a:solidFill>
                  <a:srgbClr val="C00000"/>
                </a:solidFill>
              </a:rPr>
              <a:t>временное прекращение мозгового кровотока</a:t>
            </a:r>
            <a:r>
              <a:rPr lang="ru-RU" dirty="0"/>
              <a:t>. Это может быть в тех случаях, когда перекрывший просвет сосуда тромб самостоятельно растворился или сместился и перестал мешать </a:t>
            </a:r>
            <a:r>
              <a:rPr lang="ru-RU" dirty="0" smtClean="0"/>
              <a:t>кровотоку</a:t>
            </a:r>
            <a:endParaRPr lang="ru-RU" b="1" dirty="0">
              <a:solidFill>
                <a:srgbClr val="C00000"/>
              </a:solidFill>
            </a:endParaRPr>
          </a:p>
        </p:txBody>
      </p:sp>
      <p:sp>
        <p:nvSpPr>
          <p:cNvPr id="4" name="Заголовок 1"/>
          <p:cNvSpPr txBox="1">
            <a:spLocks/>
          </p:cNvSpPr>
          <p:nvPr/>
        </p:nvSpPr>
        <p:spPr>
          <a:xfrm>
            <a:off x="268750" y="260648"/>
            <a:ext cx="8856984" cy="764704"/>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solidFill>
                  <a:schemeClr val="accent5">
                    <a:lumMod val="50000"/>
                  </a:schemeClr>
                </a:solidFill>
                <a:ea typeface="Calibri" pitchFamily="34" charset="0"/>
                <a:cs typeface="Times New Roman" pitchFamily="18" charset="0"/>
              </a:rPr>
              <a:t>Что такое транзиторная ишемическая атака (ТИА)?</a:t>
            </a:r>
            <a:endParaRPr lang="ru-RU" sz="2800" dirty="0">
              <a:solidFill>
                <a:schemeClr val="accent5">
                  <a:lumMod val="50000"/>
                </a:schemeClr>
              </a:solidFill>
            </a:endParaRPr>
          </a:p>
        </p:txBody>
      </p:sp>
      <p:sp>
        <p:nvSpPr>
          <p:cNvPr id="8" name="Прямоугольник 7"/>
          <p:cNvSpPr/>
          <p:nvPr/>
        </p:nvSpPr>
        <p:spPr>
          <a:xfrm>
            <a:off x="533808" y="1025352"/>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8496" y="2204864"/>
            <a:ext cx="4275428" cy="2490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22747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3780" y="1340768"/>
            <a:ext cx="8348700" cy="4632037"/>
          </a:xfrm>
          <a:prstGeom prst="rect">
            <a:avLst/>
          </a:prstGeom>
        </p:spPr>
        <p:txBody>
          <a:bodyPr wrap="square">
            <a:spAutoFit/>
          </a:bodyPr>
          <a:lstStyle/>
          <a:p>
            <a:r>
              <a:rPr lang="ru-RU" dirty="0"/>
              <a:t> </a:t>
            </a:r>
            <a:r>
              <a:rPr lang="ru-RU" dirty="0" smtClean="0"/>
              <a:t>…Но </a:t>
            </a:r>
            <a:r>
              <a:rPr lang="ru-RU" dirty="0"/>
              <a:t>игнорировать ТИА будет большой </a:t>
            </a:r>
            <a:r>
              <a:rPr lang="ru-RU" dirty="0" smtClean="0"/>
              <a:t>ошибкой.</a:t>
            </a:r>
          </a:p>
          <a:p>
            <a:r>
              <a:rPr lang="ru-RU" dirty="0" smtClean="0"/>
              <a:t>Это </a:t>
            </a:r>
            <a:r>
              <a:rPr lang="ru-RU" dirty="0"/>
              <a:t>связано с тем, что ТИА </a:t>
            </a:r>
            <a:r>
              <a:rPr lang="ru-RU" dirty="0" smtClean="0"/>
              <a:t>может быть предупредительным сигналом о том</a:t>
            </a:r>
            <a:r>
              <a:rPr lang="ru-RU" dirty="0"/>
              <a:t>, что </a:t>
            </a:r>
            <a:r>
              <a:rPr lang="ru-RU" dirty="0" smtClean="0"/>
              <a:t>разовьется </a:t>
            </a:r>
            <a:r>
              <a:rPr lang="ru-RU" dirty="0"/>
              <a:t>полномасштабный </a:t>
            </a:r>
            <a:r>
              <a:rPr lang="ru-RU" dirty="0" smtClean="0"/>
              <a:t>инсульт</a:t>
            </a:r>
          </a:p>
          <a:p>
            <a:endParaRPr lang="ru-RU" dirty="0" smtClean="0"/>
          </a:p>
          <a:p>
            <a:pPr>
              <a:spcAft>
                <a:spcPts val="600"/>
              </a:spcAft>
            </a:pPr>
            <a:r>
              <a:rPr lang="ru-RU" dirty="0" smtClean="0"/>
              <a:t>По статистике: </a:t>
            </a:r>
          </a:p>
          <a:p>
            <a:pPr marL="742950" lvl="1" indent="-285750">
              <a:spcAft>
                <a:spcPts val="600"/>
              </a:spcAft>
              <a:buClr>
                <a:srgbClr val="C00000"/>
              </a:buClr>
              <a:buFont typeface="Wingdings" panose="05000000000000000000" pitchFamily="2" charset="2"/>
              <a:buChar char="q"/>
            </a:pPr>
            <a:r>
              <a:rPr lang="ru-RU" dirty="0" smtClean="0"/>
              <a:t>у </a:t>
            </a:r>
            <a:r>
              <a:rPr lang="en-US" dirty="0" smtClean="0"/>
              <a:t>3</a:t>
            </a:r>
            <a:r>
              <a:rPr lang="ru-RU" dirty="0" smtClean="0"/>
              <a:t>,</a:t>
            </a:r>
            <a:r>
              <a:rPr lang="en-US" dirty="0" smtClean="0"/>
              <a:t>9%</a:t>
            </a:r>
            <a:r>
              <a:rPr lang="ru-RU" dirty="0" smtClean="0"/>
              <a:t> пациентов с ТИА инсульт развивается в течение ближайших 2 дней</a:t>
            </a:r>
          </a:p>
          <a:p>
            <a:pPr marL="742950" lvl="1" indent="-285750">
              <a:spcAft>
                <a:spcPts val="600"/>
              </a:spcAft>
              <a:buClr>
                <a:srgbClr val="C00000"/>
              </a:buClr>
              <a:buFont typeface="Wingdings" panose="05000000000000000000" pitchFamily="2" charset="2"/>
              <a:buChar char="q"/>
            </a:pPr>
            <a:r>
              <a:rPr lang="ru-RU" dirty="0" smtClean="0"/>
              <a:t>у </a:t>
            </a:r>
            <a:r>
              <a:rPr lang="en-US" dirty="0" smtClean="0"/>
              <a:t>5</a:t>
            </a:r>
            <a:r>
              <a:rPr lang="ru-RU" dirty="0" smtClean="0"/>
              <a:t>,</a:t>
            </a:r>
            <a:r>
              <a:rPr lang="en-US" dirty="0" smtClean="0"/>
              <a:t>5</a:t>
            </a:r>
            <a:r>
              <a:rPr lang="en-US" dirty="0"/>
              <a:t>% </a:t>
            </a:r>
            <a:r>
              <a:rPr lang="ru-RU" dirty="0" smtClean="0"/>
              <a:t>- в течение 7 дней</a:t>
            </a:r>
          </a:p>
          <a:p>
            <a:pPr marL="742950" lvl="1" indent="-285750">
              <a:spcAft>
                <a:spcPts val="600"/>
              </a:spcAft>
              <a:buClr>
                <a:srgbClr val="C00000"/>
              </a:buClr>
              <a:buFont typeface="Wingdings" panose="05000000000000000000" pitchFamily="2" charset="2"/>
              <a:buChar char="q"/>
            </a:pPr>
            <a:r>
              <a:rPr lang="ru-RU" dirty="0" smtClean="0"/>
              <a:t>у  </a:t>
            </a:r>
            <a:r>
              <a:rPr lang="en-US" dirty="0" smtClean="0"/>
              <a:t>7</a:t>
            </a:r>
            <a:r>
              <a:rPr lang="ru-RU" dirty="0" smtClean="0"/>
              <a:t>,</a:t>
            </a:r>
            <a:r>
              <a:rPr lang="en-US" dirty="0" smtClean="0"/>
              <a:t>5</a:t>
            </a:r>
            <a:r>
              <a:rPr lang="en-US" dirty="0"/>
              <a:t>% </a:t>
            </a:r>
            <a:r>
              <a:rPr lang="ru-RU" dirty="0" smtClean="0"/>
              <a:t>- в течение первого месяца</a:t>
            </a:r>
          </a:p>
          <a:p>
            <a:pPr marL="742950" lvl="1" indent="-285750">
              <a:spcAft>
                <a:spcPts val="600"/>
              </a:spcAft>
              <a:buClr>
                <a:srgbClr val="C00000"/>
              </a:buClr>
              <a:buFont typeface="Wingdings" panose="05000000000000000000" pitchFamily="2" charset="2"/>
              <a:buChar char="q"/>
            </a:pPr>
            <a:r>
              <a:rPr lang="ru-RU" dirty="0" smtClean="0"/>
              <a:t>у </a:t>
            </a:r>
            <a:r>
              <a:rPr lang="en-US" dirty="0" smtClean="0"/>
              <a:t>9</a:t>
            </a:r>
            <a:r>
              <a:rPr lang="ru-RU" dirty="0" smtClean="0"/>
              <a:t>,</a:t>
            </a:r>
            <a:r>
              <a:rPr lang="en-US" dirty="0" smtClean="0"/>
              <a:t>2</a:t>
            </a:r>
            <a:r>
              <a:rPr lang="en-US" dirty="0"/>
              <a:t>% </a:t>
            </a:r>
            <a:r>
              <a:rPr lang="ru-RU" dirty="0" smtClean="0"/>
              <a:t>- в течение 3 месяцев</a:t>
            </a:r>
            <a:endParaRPr lang="en-US" dirty="0"/>
          </a:p>
          <a:p>
            <a:endParaRPr lang="ru-RU" dirty="0" smtClean="0"/>
          </a:p>
          <a:p>
            <a:r>
              <a:rPr lang="ru-RU" dirty="0" smtClean="0"/>
              <a:t>ТИА </a:t>
            </a:r>
            <a:r>
              <a:rPr lang="ru-RU" dirty="0"/>
              <a:t>часто обозначают как "</a:t>
            </a:r>
            <a:r>
              <a:rPr lang="ru-RU" dirty="0" smtClean="0"/>
              <a:t>микроинсульты</a:t>
            </a:r>
            <a:r>
              <a:rPr lang="ru-RU" dirty="0"/>
              <a:t>", поскольку они могут быть относительно доброкачественными в плане непосредственных последствий. </a:t>
            </a:r>
            <a:endParaRPr lang="ru-RU" dirty="0" smtClean="0"/>
          </a:p>
          <a:p>
            <a:r>
              <a:rPr lang="ru-RU" dirty="0" smtClean="0"/>
              <a:t>Но </a:t>
            </a:r>
            <a:r>
              <a:rPr lang="ru-RU" dirty="0"/>
              <a:t>для этих преходящих эпизодов будет более адекватным термин </a:t>
            </a:r>
            <a:r>
              <a:rPr lang="ru-RU" b="1" dirty="0">
                <a:solidFill>
                  <a:srgbClr val="C00000"/>
                </a:solidFill>
              </a:rPr>
              <a:t>"предупредительный </a:t>
            </a:r>
            <a:r>
              <a:rPr lang="ru-RU" b="1" dirty="0" smtClean="0">
                <a:solidFill>
                  <a:srgbClr val="C00000"/>
                </a:solidFill>
              </a:rPr>
              <a:t>инсульт</a:t>
            </a:r>
            <a:r>
              <a:rPr lang="ru-RU" dirty="0" smtClean="0"/>
              <a:t>, поскольку </a:t>
            </a:r>
            <a:r>
              <a:rPr lang="ru-RU" dirty="0"/>
              <a:t>они </a:t>
            </a:r>
            <a:r>
              <a:rPr lang="ru-RU" dirty="0" smtClean="0"/>
              <a:t>могут быть предвестниками предстоящего более тяжелого инсульта.</a:t>
            </a:r>
            <a:endParaRPr lang="en-US" dirty="0"/>
          </a:p>
        </p:txBody>
      </p:sp>
      <p:sp>
        <p:nvSpPr>
          <p:cNvPr id="4" name="Заголовок 1"/>
          <p:cNvSpPr txBox="1">
            <a:spLocks/>
          </p:cNvSpPr>
          <p:nvPr/>
        </p:nvSpPr>
        <p:spPr>
          <a:xfrm>
            <a:off x="251520" y="197042"/>
            <a:ext cx="8640960" cy="1412776"/>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a:solidFill>
                  <a:schemeClr val="accent5">
                    <a:lumMod val="50000"/>
                  </a:schemeClr>
                </a:solidFill>
              </a:rPr>
              <a:t>Поскольку ТИА не вызывает стойкого повреждения мозга, может показаться, что это не такая уж большая </a:t>
            </a:r>
            <a:r>
              <a:rPr lang="ru-RU" sz="2400" b="1" dirty="0" smtClean="0">
                <a:solidFill>
                  <a:schemeClr val="accent5">
                    <a:lumMod val="50000"/>
                  </a:schemeClr>
                </a:solidFill>
              </a:rPr>
              <a:t>беда…</a:t>
            </a:r>
            <a:endParaRPr lang="ru-RU" sz="2400" b="1" dirty="0">
              <a:solidFill>
                <a:schemeClr val="accent5">
                  <a:lumMod val="50000"/>
                </a:schemeClr>
              </a:solidFill>
            </a:endParaRPr>
          </a:p>
        </p:txBody>
      </p:sp>
      <p:sp>
        <p:nvSpPr>
          <p:cNvPr id="5" name="Прямоугольник 4"/>
          <p:cNvSpPr/>
          <p:nvPr/>
        </p:nvSpPr>
        <p:spPr>
          <a:xfrm>
            <a:off x="567936" y="1052736"/>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893337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178" y="356702"/>
            <a:ext cx="7632848" cy="707886"/>
          </a:xfrm>
          <a:prstGeom prst="rect">
            <a:avLst/>
          </a:prstGeom>
          <a:noFill/>
        </p:spPr>
        <p:txBody>
          <a:bodyPr wrap="square" rtlCol="0">
            <a:spAutoFit/>
          </a:bodyPr>
          <a:lstStyle/>
          <a:p>
            <a:r>
              <a:rPr lang="ru-RU" sz="4000" b="1" dirty="0" smtClean="0">
                <a:solidFill>
                  <a:srgbClr val="C00000"/>
                </a:solidFill>
                <a:effectLst>
                  <a:outerShdw blurRad="38100" dist="38100" dir="2700000" algn="tl">
                    <a:srgbClr val="000000">
                      <a:alpha val="43137"/>
                    </a:srgbClr>
                  </a:outerShdw>
                </a:effectLst>
              </a:rPr>
              <a:t>Важно!</a:t>
            </a:r>
            <a:endParaRPr lang="ru-RU" sz="4000" b="1" dirty="0">
              <a:solidFill>
                <a:srgbClr val="C00000"/>
              </a:solidFill>
              <a:effectLst>
                <a:outerShdw blurRad="38100" dist="38100" dir="2700000" algn="tl">
                  <a:srgbClr val="000000">
                    <a:alpha val="43137"/>
                  </a:srgbClr>
                </a:outerShdw>
              </a:effectLst>
            </a:endParaRPr>
          </a:p>
        </p:txBody>
      </p:sp>
      <p:sp>
        <p:nvSpPr>
          <p:cNvPr id="8" name="TextBox 7"/>
          <p:cNvSpPr txBox="1"/>
          <p:nvPr/>
        </p:nvSpPr>
        <p:spPr>
          <a:xfrm>
            <a:off x="611560" y="1196752"/>
            <a:ext cx="7992888" cy="2246769"/>
          </a:xfrm>
          <a:prstGeom prst="rect">
            <a:avLst/>
          </a:prstGeom>
          <a:solidFill>
            <a:schemeClr val="accent3">
              <a:lumMod val="20000"/>
              <a:lumOff val="80000"/>
            </a:schemeClr>
          </a:solidFill>
          <a:ln w="28575">
            <a:solidFill>
              <a:schemeClr val="accent5">
                <a:lumMod val="20000"/>
                <a:lumOff val="80000"/>
              </a:schemeClr>
            </a:solidFill>
          </a:ln>
        </p:spPr>
        <p:txBody>
          <a:bodyPr wrap="square" rtlCol="0">
            <a:spAutoFit/>
          </a:bodyPr>
          <a:lstStyle/>
          <a:p>
            <a:pPr lvl="0" algn="ctr" eaLnBrk="0" fontAlgn="base" hangingPunct="0">
              <a:spcBef>
                <a:spcPct val="0"/>
              </a:spcBef>
              <a:spcAft>
                <a:spcPct val="0"/>
              </a:spcAft>
              <a:buClr>
                <a:srgbClr val="00B050"/>
              </a:buClr>
            </a:pPr>
            <a:r>
              <a:rPr lang="ru-RU" sz="2800" b="1" dirty="0">
                <a:solidFill>
                  <a:schemeClr val="accent5">
                    <a:lumMod val="50000"/>
                  </a:schemeClr>
                </a:solidFill>
              </a:rPr>
              <a:t>Если Вы подозреваете, что могли раньше перенести ТИА, </a:t>
            </a:r>
            <a:r>
              <a:rPr lang="ru-RU" sz="2800" b="1" dirty="0" smtClean="0">
                <a:solidFill>
                  <a:schemeClr val="accent5">
                    <a:lumMod val="50000"/>
                  </a:schemeClr>
                </a:solidFill>
              </a:rPr>
              <a:t>расскажите об этом вашему врачу общей практики, </a:t>
            </a:r>
            <a:r>
              <a:rPr lang="ru-RU" sz="2800" b="1" dirty="0">
                <a:solidFill>
                  <a:schemeClr val="accent5">
                    <a:lumMod val="50000"/>
                  </a:schemeClr>
                </a:solidFill>
              </a:rPr>
              <a:t>даже если сейчас Вы </a:t>
            </a:r>
            <a:r>
              <a:rPr lang="ru-RU" sz="2800" b="1" dirty="0" smtClean="0">
                <a:solidFill>
                  <a:schemeClr val="accent5">
                    <a:lumMod val="50000"/>
                  </a:schemeClr>
                </a:solidFill>
              </a:rPr>
              <a:t>чувствуете себя хорошо. Это позволит предотвратить новые осложнения! </a:t>
            </a:r>
            <a:endParaRPr lang="ru-RU" sz="2800" dirty="0">
              <a:solidFill>
                <a:schemeClr val="accent5">
                  <a:lumMod val="50000"/>
                </a:schemeClr>
              </a:solidFill>
              <a:cs typeface="Arial" pitchFamily="34" charset="0"/>
            </a:endParaRPr>
          </a:p>
        </p:txBody>
      </p:sp>
      <p:pic>
        <p:nvPicPr>
          <p:cNvPr id="9" name="Рисунок 8"/>
          <p:cNvPicPr>
            <a:picLocks noChangeAspect="1"/>
          </p:cNvPicPr>
          <p:nvPr/>
        </p:nvPicPr>
        <p:blipFill>
          <a:blip r:embed="rId2" cstate="print"/>
          <a:stretch>
            <a:fillRect/>
          </a:stretch>
        </p:blipFill>
        <p:spPr>
          <a:xfrm>
            <a:off x="5084519" y="3789040"/>
            <a:ext cx="3519929" cy="2218382"/>
          </a:xfrm>
          <a:prstGeom prst="rect">
            <a:avLst/>
          </a:prstGeom>
        </p:spPr>
      </p:pic>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01370"/>
            <a:ext cx="9144000" cy="45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34215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005" y="2132856"/>
            <a:ext cx="8217989"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http://tse2.mm.bing.net/th?id=OIP.Mebf920f756dfa8e40c3d7648e068cd50o0&amp;pid=15.1&amp;P=0&amp;w=300&amp;h=300"/>
          <p:cNvPicPr>
            <a:picLocks noChangeAspect="1" noChangeArrowheads="1"/>
          </p:cNvPicPr>
          <p:nvPr/>
        </p:nvPicPr>
        <p:blipFill>
          <a:blip r:embed="rId3" cstate="print"/>
          <a:srcRect/>
          <a:stretch>
            <a:fillRect/>
          </a:stretch>
        </p:blipFill>
        <p:spPr bwMode="auto">
          <a:xfrm>
            <a:off x="2771800" y="3460978"/>
            <a:ext cx="3744416" cy="2160240"/>
          </a:xfrm>
          <a:prstGeom prst="rect">
            <a:avLst/>
          </a:prstGeom>
          <a:noFill/>
        </p:spPr>
      </p:pic>
      <p:pic>
        <p:nvPicPr>
          <p:cNvPr id="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01370"/>
            <a:ext cx="9144000" cy="45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61347" y="620688"/>
            <a:ext cx="7632848" cy="769441"/>
          </a:xfrm>
          <a:prstGeom prst="rect">
            <a:avLst/>
          </a:prstGeom>
          <a:noFill/>
        </p:spPr>
        <p:txBody>
          <a:bodyPr wrap="square" rtlCol="0">
            <a:spAutoFit/>
          </a:bodyPr>
          <a:lstStyle/>
          <a:p>
            <a:r>
              <a:rPr lang="ru-RU" sz="4400" b="1" dirty="0" smtClean="0">
                <a:solidFill>
                  <a:srgbClr val="C00000"/>
                </a:solidFill>
                <a:effectLst>
                  <a:outerShdw blurRad="38100" dist="38100" dir="2700000" algn="tl">
                    <a:srgbClr val="000000">
                      <a:alpha val="43137"/>
                    </a:srgbClr>
                  </a:outerShdw>
                </a:effectLst>
              </a:rPr>
              <a:t>Важно!</a:t>
            </a:r>
            <a:endParaRPr lang="ru-RU" sz="4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6946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1187624" y="2204864"/>
            <a:ext cx="7105105" cy="20162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4800" b="1" dirty="0" smtClean="0">
                <a:solidFill>
                  <a:srgbClr val="4BACC6">
                    <a:lumMod val="50000"/>
                  </a:srgbClr>
                </a:solidFill>
              </a:rPr>
              <a:t>Что способствует развитию мозговых инсультов </a:t>
            </a:r>
            <a:r>
              <a:rPr lang="ru-RU" sz="6000" b="1" dirty="0" smtClean="0">
                <a:solidFill>
                  <a:srgbClr val="C00000"/>
                </a:solidFill>
              </a:rPr>
              <a:t>?</a:t>
            </a:r>
            <a:endParaRPr lang="ru-RU" sz="6000" dirty="0">
              <a:solidFill>
                <a:srgbClr val="C00000"/>
              </a:solidFill>
            </a:endParaRPr>
          </a:p>
        </p:txBody>
      </p:sp>
    </p:spTree>
    <p:extLst>
      <p:ext uri="{BB962C8B-B14F-4D97-AF65-F5344CB8AC3E}">
        <p14:creationId xmlns:p14="http://schemas.microsoft.com/office/powerpoint/2010/main" val="2182584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91264" cy="1610464"/>
          </a:xfrm>
        </p:spPr>
        <p:txBody>
          <a:bodyPr>
            <a:noAutofit/>
          </a:bodyPr>
          <a:lstStyle/>
          <a:p>
            <a:pPr algn="l"/>
            <a:r>
              <a:rPr lang="ru-RU" sz="2400" b="1" spc="-120" dirty="0" smtClean="0">
                <a:solidFill>
                  <a:srgbClr val="C00000"/>
                </a:solidFill>
                <a:cs typeface="Trebuchet MS"/>
              </a:rPr>
              <a:t>Острое </a:t>
            </a:r>
            <a:r>
              <a:rPr lang="ru-RU" sz="2400" b="1" spc="-100" dirty="0" smtClean="0">
                <a:solidFill>
                  <a:srgbClr val="C00000"/>
                </a:solidFill>
                <a:cs typeface="Trebuchet MS"/>
              </a:rPr>
              <a:t>нарушение </a:t>
            </a:r>
            <a:r>
              <a:rPr lang="ru-RU" sz="2400" b="1" spc="-95" dirty="0" smtClean="0">
                <a:solidFill>
                  <a:srgbClr val="C00000"/>
                </a:solidFill>
                <a:cs typeface="Trebuchet MS"/>
              </a:rPr>
              <a:t>мозгового</a:t>
            </a:r>
            <a:r>
              <a:rPr lang="ru-RU" sz="2400" b="1" spc="-220" dirty="0" smtClean="0">
                <a:solidFill>
                  <a:srgbClr val="C00000"/>
                </a:solidFill>
                <a:cs typeface="Trebuchet MS"/>
              </a:rPr>
              <a:t> </a:t>
            </a:r>
            <a:r>
              <a:rPr lang="ru-RU" sz="2400" b="1" spc="-90" dirty="0" smtClean="0">
                <a:solidFill>
                  <a:srgbClr val="C00000"/>
                </a:solidFill>
                <a:cs typeface="Trebuchet MS"/>
              </a:rPr>
              <a:t>кровообращения  </a:t>
            </a:r>
            <a:r>
              <a:rPr lang="ru-RU" sz="2400" b="1" spc="-130" dirty="0" smtClean="0">
                <a:solidFill>
                  <a:srgbClr val="C00000"/>
                </a:solidFill>
                <a:cs typeface="Trebuchet MS"/>
              </a:rPr>
              <a:t>(инсульт)</a:t>
            </a:r>
            <a:r>
              <a:rPr lang="ru-RU" sz="2400" b="1" dirty="0" smtClean="0">
                <a:solidFill>
                  <a:srgbClr val="C00000"/>
                </a:solidFill>
              </a:rPr>
              <a:t> </a:t>
            </a:r>
            <a:br>
              <a:rPr lang="ru-RU" sz="2400" b="1" dirty="0" smtClean="0">
                <a:solidFill>
                  <a:srgbClr val="C00000"/>
                </a:solidFill>
              </a:rPr>
            </a:br>
            <a:r>
              <a:rPr lang="ru-RU" sz="2400" b="1" dirty="0" smtClean="0">
                <a:solidFill>
                  <a:schemeClr val="accent5">
                    <a:lumMod val="50000"/>
                  </a:schemeClr>
                </a:solidFill>
              </a:rPr>
              <a:t>– это повреждение мозга, длящееся более 24 часов, при котором  участок мозговой ткани погибает вследствие нарушения его кровоснабжения</a:t>
            </a:r>
            <a:endParaRPr lang="ru-RU" sz="2400" b="1" dirty="0">
              <a:solidFill>
                <a:schemeClr val="accent5">
                  <a:lumMod val="50000"/>
                </a:schemeClr>
              </a:solidFill>
            </a:endParaRPr>
          </a:p>
        </p:txBody>
      </p:sp>
      <p:sp>
        <p:nvSpPr>
          <p:cNvPr id="15361" name="Rectangle 1"/>
          <p:cNvSpPr>
            <a:spLocks noChangeArrowheads="1"/>
          </p:cNvSpPr>
          <p:nvPr/>
        </p:nvSpPr>
        <p:spPr bwMode="auto">
          <a:xfrm>
            <a:off x="460375" y="1988840"/>
            <a:ext cx="619268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Clr>
                <a:srgbClr val="C00000"/>
              </a:buClr>
            </a:pPr>
            <a:r>
              <a:rPr lang="ru-RU" b="1" dirty="0">
                <a:solidFill>
                  <a:srgbClr val="C00000"/>
                </a:solidFill>
                <a:sym typeface="Wingdings"/>
              </a:rPr>
              <a:t> </a:t>
            </a:r>
            <a:r>
              <a:rPr lang="ru-RU" b="1" dirty="0" smtClean="0"/>
              <a:t>В зависимости от объема повреждения и того, в какой зоне располагается погибший участок мозга, инсульт может остаться практически незамеченным или привести к самым разнообразным последствиям, в том числе и катастрофическим</a:t>
            </a:r>
          </a:p>
          <a:p>
            <a:pPr lvl="0" fontAlgn="base">
              <a:spcBef>
                <a:spcPct val="0"/>
              </a:spcBef>
              <a:spcAft>
                <a:spcPct val="0"/>
              </a:spcAft>
              <a:buClr>
                <a:srgbClr val="C00000"/>
              </a:buClr>
            </a:pPr>
            <a:r>
              <a:rPr kumimoji="0" lang="ru-RU" b="1" i="0" u="none" strike="noStrike" cap="none" normalizeH="0" baseline="0" dirty="0" smtClean="0">
                <a:ln>
                  <a:noFill/>
                </a:ln>
                <a:solidFill>
                  <a:schemeClr val="tx1"/>
                </a:solidFill>
                <a:effectLst/>
                <a:ea typeface="Calibri" pitchFamily="34" charset="0"/>
                <a:cs typeface="Times New Roman" pitchFamily="18" charset="0"/>
              </a:rPr>
              <a:t> </a:t>
            </a:r>
          </a:p>
          <a:p>
            <a:pPr lvl="0" fontAlgn="base">
              <a:spcBef>
                <a:spcPct val="0"/>
              </a:spcBef>
              <a:spcAft>
                <a:spcPct val="0"/>
              </a:spcAft>
              <a:buClr>
                <a:srgbClr val="C00000"/>
              </a:buClr>
            </a:pPr>
            <a:r>
              <a:rPr lang="ru-RU" b="1" dirty="0">
                <a:solidFill>
                  <a:srgbClr val="C00000"/>
                </a:solidFill>
                <a:sym typeface="Wingdings"/>
              </a:rPr>
              <a:t> </a:t>
            </a:r>
            <a:r>
              <a:rPr kumimoji="0" lang="ru-RU" b="1" i="0" u="none" strike="noStrike" cap="none" normalizeH="0" baseline="0" dirty="0" smtClean="0">
                <a:ln>
                  <a:noFill/>
                </a:ln>
                <a:solidFill>
                  <a:schemeClr val="tx1"/>
                </a:solidFill>
                <a:effectLst/>
                <a:ea typeface="Calibri" pitchFamily="34" charset="0"/>
                <a:cs typeface="Times New Roman" pitchFamily="18" charset="0"/>
              </a:rPr>
              <a:t>По оценкам Всемирной организации здравоохранения, </a:t>
            </a:r>
            <a:r>
              <a:rPr kumimoji="0" lang="ru-RU" b="1" i="0" u="none" strike="noStrike" cap="none" normalizeH="0" baseline="0" dirty="0" smtClean="0">
                <a:ln>
                  <a:noFill/>
                </a:ln>
                <a:solidFill>
                  <a:srgbClr val="C00000"/>
                </a:solidFill>
                <a:effectLst/>
                <a:ea typeface="Calibri" pitchFamily="34" charset="0"/>
                <a:cs typeface="Times New Roman" pitchFamily="18" charset="0"/>
              </a:rPr>
              <a:t>каждые 10 секунд в мире кто-то умирает от инсульта</a:t>
            </a:r>
            <a:r>
              <a:rPr lang="ru-RU" b="1" dirty="0" smtClean="0">
                <a:ea typeface="Calibri" pitchFamily="34" charset="0"/>
                <a:cs typeface="Times New Roman" pitchFamily="18" charset="0"/>
              </a:rPr>
              <a:t>. Каждый год в мире умирает от инсульта боле</a:t>
            </a:r>
            <a:r>
              <a:rPr kumimoji="0" lang="ru-RU" b="1" i="0" u="none" strike="noStrike" cap="none" normalizeH="0" baseline="0" dirty="0" smtClean="0">
                <a:ln>
                  <a:noFill/>
                </a:ln>
                <a:solidFill>
                  <a:schemeClr val="tx1"/>
                </a:solidFill>
                <a:effectLst/>
                <a:ea typeface="Calibri" pitchFamily="34" charset="0"/>
                <a:cs typeface="Times New Roman" pitchFamily="18" charset="0"/>
              </a:rPr>
              <a:t>е 6 млн человек</a:t>
            </a:r>
          </a:p>
          <a:p>
            <a:pPr marL="0" marR="0" lvl="0" indent="0" algn="l" defTabSz="914400" rtl="0" eaLnBrk="1" fontAlgn="base" latinLnBrk="0" hangingPunct="1">
              <a:lnSpc>
                <a:spcPct val="100000"/>
              </a:lnSpc>
              <a:spcBef>
                <a:spcPct val="0"/>
              </a:spcBef>
              <a:spcAft>
                <a:spcPct val="0"/>
              </a:spcAft>
              <a:buClr>
                <a:srgbClr val="C00000"/>
              </a:buClr>
              <a:buSzTx/>
              <a:tabLst/>
            </a:pPr>
            <a:endParaRPr kumimoji="0" lang="ru-RU" b="1" i="0" u="none" strike="noStrike" cap="none" normalizeH="0" baseline="0" dirty="0" smtClean="0">
              <a:ln>
                <a:noFill/>
              </a:ln>
              <a:solidFill>
                <a:schemeClr val="tx1"/>
              </a:solidFill>
              <a:effectLst/>
              <a:ea typeface="Calibri" pitchFamily="34" charset="0"/>
              <a:cs typeface="Times New Roman" pitchFamily="18" charset="0"/>
            </a:endParaRPr>
          </a:p>
          <a:p>
            <a:pPr>
              <a:buClr>
                <a:srgbClr val="C00000"/>
              </a:buClr>
            </a:pPr>
            <a:r>
              <a:rPr lang="ru-RU" b="1" dirty="0">
                <a:solidFill>
                  <a:srgbClr val="C00000"/>
                </a:solidFill>
                <a:sym typeface="Wingdings"/>
              </a:rPr>
              <a:t> </a:t>
            </a:r>
            <a:r>
              <a:rPr lang="ru-RU" b="1" dirty="0" smtClean="0"/>
              <a:t>Термин «инсульт» объединяет две довольно непохожие разновидности инсульта – </a:t>
            </a:r>
            <a:r>
              <a:rPr lang="ru-RU" b="1" dirty="0" smtClean="0">
                <a:solidFill>
                  <a:srgbClr val="C00000"/>
                </a:solidFill>
              </a:rPr>
              <a:t>ишемический инсульт </a:t>
            </a:r>
            <a:r>
              <a:rPr lang="ru-RU" b="1" dirty="0" smtClean="0"/>
              <a:t>и </a:t>
            </a:r>
            <a:r>
              <a:rPr lang="ru-RU" b="1" dirty="0" smtClean="0">
                <a:solidFill>
                  <a:srgbClr val="C00000"/>
                </a:solidFill>
              </a:rPr>
              <a:t>геморрагический инсульт</a:t>
            </a:r>
            <a:endParaRPr kumimoji="0" lang="ru-RU" b="1" i="0" u="none" strike="noStrike" cap="none" normalizeH="0" baseline="0" dirty="0" smtClean="0">
              <a:ln>
                <a:noFill/>
              </a:ln>
              <a:solidFill>
                <a:srgbClr val="C00000"/>
              </a:solidFill>
              <a:effectLst/>
              <a:cs typeface="Arial" pitchFamily="34" charset="0"/>
            </a:endParaRPr>
          </a:p>
        </p:txBody>
      </p:sp>
      <p:sp>
        <p:nvSpPr>
          <p:cNvPr id="4" name="Прямоугольник 3"/>
          <p:cNvSpPr/>
          <p:nvPr/>
        </p:nvSpPr>
        <p:spPr>
          <a:xfrm>
            <a:off x="611560" y="2737951"/>
            <a:ext cx="7704856" cy="1754326"/>
          </a:xfrm>
          <a:prstGeom prst="rect">
            <a:avLst/>
          </a:prstGeom>
        </p:spPr>
        <p:txBody>
          <a:bodyPr wrap="square" numCol="2">
            <a:spAutoFit/>
          </a:bodyPr>
          <a:lstStyle/>
          <a:p>
            <a:endParaRPr lang="ru-RU" dirty="0" smtClean="0"/>
          </a:p>
          <a:p>
            <a:endParaRPr lang="ru-RU" dirty="0" smtClean="0">
              <a:ea typeface="Calibri" pitchFamily="34" charset="0"/>
              <a:cs typeface="Times New Roman" pitchFamily="18" charset="0"/>
            </a:endParaRPr>
          </a:p>
          <a:p>
            <a:r>
              <a:rPr lang="ru-RU" b="1" i="1" dirty="0" smtClean="0"/>
              <a:t>                                                            </a:t>
            </a:r>
          </a:p>
          <a:p>
            <a:endParaRPr lang="ru-RU" b="1" i="1" dirty="0" smtClean="0"/>
          </a:p>
          <a:p>
            <a:endParaRPr lang="ru-RU" b="1" i="1" dirty="0" smtClean="0"/>
          </a:p>
          <a:p>
            <a:endParaRPr lang="ru-RU" dirty="0" smtClean="0"/>
          </a:p>
        </p:txBody>
      </p:sp>
      <p:sp>
        <p:nvSpPr>
          <p:cNvPr id="7" name="Прямоугольник 6"/>
          <p:cNvSpPr/>
          <p:nvPr/>
        </p:nvSpPr>
        <p:spPr>
          <a:xfrm>
            <a:off x="596320" y="1799104"/>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Прямоугольник 7"/>
          <p:cNvSpPr/>
          <p:nvPr/>
        </p:nvSpPr>
        <p:spPr>
          <a:xfrm>
            <a:off x="1979712" y="6313533"/>
            <a:ext cx="6096405" cy="461665"/>
          </a:xfrm>
          <a:prstGeom prst="rect">
            <a:avLst/>
          </a:prstGeom>
        </p:spPr>
        <p:txBody>
          <a:bodyPr wrap="square">
            <a:spAutoFit/>
          </a:bodyPr>
          <a:lstStyle/>
          <a:p>
            <a:r>
              <a:rPr lang="ru-RU" sz="1200" b="1" dirty="0" smtClean="0"/>
              <a:t>Сердечно-сосудистые заболевания. Информационный бюллетень ВОЗ.</a:t>
            </a:r>
          </a:p>
          <a:p>
            <a:r>
              <a:rPr lang="ru-RU" sz="1200" b="1" dirty="0" smtClean="0"/>
              <a:t>http://www.who.int/en/news-room/fact-sheets/detail/cardiovascular-diseases-(cvds</a:t>
            </a:r>
            <a:r>
              <a:rPr lang="ru-RU" sz="1200" dirty="0" smtClean="0"/>
              <a:t>)</a:t>
            </a:r>
            <a:endParaRPr lang="ru-RU" sz="1200" dirty="0"/>
          </a:p>
        </p:txBody>
      </p:sp>
      <p:sp>
        <p:nvSpPr>
          <p:cNvPr id="3" name="AutoShape 2"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7964" y="4581128"/>
            <a:ext cx="2566036" cy="1710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056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9449"/>
            <a:ext cx="9144000" cy="6459101"/>
          </a:xfrm>
          <a:prstGeom prst="rect">
            <a:avLst/>
          </a:prstGeom>
        </p:spPr>
      </p:pic>
    </p:spTree>
    <p:extLst>
      <p:ext uri="{BB962C8B-B14F-4D97-AF65-F5344CB8AC3E}">
        <p14:creationId xmlns:p14="http://schemas.microsoft.com/office/powerpoint/2010/main" val="4232633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9449"/>
            <a:ext cx="9144000" cy="6459101"/>
          </a:xfrm>
          <a:prstGeom prst="rect">
            <a:avLst/>
          </a:prstGeom>
        </p:spPr>
      </p:pic>
      <p:sp>
        <p:nvSpPr>
          <p:cNvPr id="2" name="Скругленный прямоугольник 1"/>
          <p:cNvSpPr/>
          <p:nvPr/>
        </p:nvSpPr>
        <p:spPr>
          <a:xfrm>
            <a:off x="4139952" y="2132856"/>
            <a:ext cx="2088232" cy="1152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prstClr val="white"/>
                </a:solidFill>
              </a:rPr>
              <a:t>МОЗГОВОЙ ИНСУЛЬТ</a:t>
            </a:r>
            <a:endParaRPr lang="ru-RU" b="1" dirty="0">
              <a:solidFill>
                <a:prstClr val="white"/>
              </a:solidFill>
            </a:endParaRPr>
          </a:p>
        </p:txBody>
      </p:sp>
    </p:spTree>
    <p:extLst>
      <p:ext uri="{BB962C8B-B14F-4D97-AF65-F5344CB8AC3E}">
        <p14:creationId xmlns:p14="http://schemas.microsoft.com/office/powerpoint/2010/main" val="1893598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62247" y="764704"/>
            <a:ext cx="6984776" cy="3539430"/>
          </a:xfrm>
          <a:prstGeom prst="rect">
            <a:avLst/>
          </a:prstGeom>
        </p:spPr>
        <p:txBody>
          <a:bodyPr wrap="square">
            <a:spAutoFit/>
          </a:bodyPr>
          <a:lstStyle/>
          <a:p>
            <a:r>
              <a:rPr lang="ru-RU" sz="2800" b="1" dirty="0" smtClean="0">
                <a:solidFill>
                  <a:srgbClr val="C00000"/>
                </a:solidFill>
                <a:effectLst>
                  <a:outerShdw blurRad="38100" dist="38100" dir="2700000" algn="tl">
                    <a:srgbClr val="000000">
                      <a:alpha val="43137"/>
                    </a:srgbClr>
                  </a:outerShdw>
                </a:effectLst>
              </a:rPr>
              <a:t>Семейный анамнез инсульта повышает  риск развития инсульта</a:t>
            </a:r>
          </a:p>
          <a:p>
            <a:endParaRPr lang="ru-RU" sz="2800" b="1" dirty="0" smtClean="0">
              <a:solidFill>
                <a:srgbClr val="C00000"/>
              </a:solidFill>
              <a:effectLst>
                <a:outerShdw blurRad="38100" dist="38100" dir="2700000" algn="tl">
                  <a:srgbClr val="000000">
                    <a:alpha val="43137"/>
                  </a:srgbClr>
                </a:outerShdw>
              </a:effectLst>
            </a:endParaRPr>
          </a:p>
          <a:p>
            <a:pPr marL="457200" indent="-457200" algn="just">
              <a:buFont typeface="Wingdings" pitchFamily="2" charset="2"/>
              <a:buChar char="ü"/>
            </a:pPr>
            <a:r>
              <a:rPr lang="ru-RU" sz="2800" dirty="0" smtClean="0"/>
              <a:t>Если </a:t>
            </a:r>
            <a:r>
              <a:rPr lang="ru-RU" sz="2800" dirty="0"/>
              <a:t>у </a:t>
            </a:r>
            <a:r>
              <a:rPr lang="ru-RU" sz="2800" dirty="0" smtClean="0"/>
              <a:t>Ваших родителей, дедушки, бабушки, </a:t>
            </a:r>
            <a:r>
              <a:rPr lang="ru-RU" sz="2800" dirty="0"/>
              <a:t>сестры или брата был инсульт - особенно до достижения 65-летнего </a:t>
            </a:r>
            <a:r>
              <a:rPr lang="ru-RU" sz="2800" dirty="0" smtClean="0"/>
              <a:t>возраста - Вы подвергаетесь </a:t>
            </a:r>
            <a:r>
              <a:rPr lang="ru-RU" sz="2800" dirty="0"/>
              <a:t>большему риску. </a:t>
            </a:r>
            <a:endParaRPr lang="ru-RU" sz="2800" dirty="0" smtClean="0"/>
          </a:p>
        </p:txBody>
      </p:sp>
      <p:pic>
        <p:nvPicPr>
          <p:cNvPr id="5" name="Рисунок 4"/>
          <p:cNvPicPr>
            <a:picLocks noChangeAspect="1"/>
          </p:cNvPicPr>
          <p:nvPr/>
        </p:nvPicPr>
        <p:blipFill>
          <a:blip r:embed="rId2" cstate="print"/>
          <a:stretch>
            <a:fillRect/>
          </a:stretch>
        </p:blipFill>
        <p:spPr>
          <a:xfrm>
            <a:off x="4572000" y="4232057"/>
            <a:ext cx="3816424" cy="228985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Line 3"/>
          <p:cNvSpPr>
            <a:spLocks noChangeShapeType="1"/>
          </p:cNvSpPr>
          <p:nvPr/>
        </p:nvSpPr>
        <p:spPr bwMode="auto">
          <a:xfrm>
            <a:off x="0" y="1447800"/>
            <a:ext cx="9144000" cy="0"/>
          </a:xfrm>
          <a:prstGeom prst="line">
            <a:avLst/>
          </a:prstGeom>
          <a:noFill/>
          <a:ln w="50800">
            <a:solidFill>
              <a:srgbClr val="92D050"/>
            </a:solidFill>
            <a:round/>
            <a:headEnd/>
            <a:tailEnd/>
          </a:ln>
          <a:effectLst/>
        </p:spPr>
        <p:txBody>
          <a:bodyPr/>
          <a:lstStyle/>
          <a:p>
            <a:endParaRPr lang="ru-RU">
              <a:solidFill>
                <a:prstClr val="black"/>
              </a:solidFill>
            </a:endParaRPr>
          </a:p>
        </p:txBody>
      </p:sp>
      <p:sp>
        <p:nvSpPr>
          <p:cNvPr id="52228" name="Rectangle 4"/>
          <p:cNvSpPr>
            <a:spLocks noChangeArrowheads="1"/>
          </p:cNvSpPr>
          <p:nvPr/>
        </p:nvSpPr>
        <p:spPr bwMode="auto">
          <a:xfrm>
            <a:off x="508173" y="2132856"/>
            <a:ext cx="8077200" cy="3429000"/>
          </a:xfrm>
          <a:prstGeom prst="rect">
            <a:avLst/>
          </a:prstGeom>
          <a:noFill/>
          <a:ln w="9525">
            <a:noFill/>
            <a:miter lim="800000"/>
            <a:headEnd/>
            <a:tailEnd/>
          </a:ln>
          <a:effectLst/>
        </p:spPr>
        <p:txBody>
          <a:bodyPr wrap="none" anchor="ctr"/>
          <a:lstStyle/>
          <a:p>
            <a:endParaRPr lang="ru-RU" sz="2000" b="1" dirty="0">
              <a:solidFill>
                <a:prstClr val="white"/>
              </a:solidFill>
            </a:endParaRPr>
          </a:p>
          <a:p>
            <a:endParaRPr lang="ru-RU" sz="2000" b="1" dirty="0">
              <a:solidFill>
                <a:prstClr val="black"/>
              </a:solidFill>
            </a:endParaRPr>
          </a:p>
          <a:p>
            <a:endParaRPr lang="ru-RU" sz="2000" b="1" dirty="0">
              <a:solidFill>
                <a:prstClr val="black"/>
              </a:solidFill>
            </a:endParaRPr>
          </a:p>
          <a:p>
            <a:r>
              <a:rPr lang="ru-RU" sz="2000" b="1" dirty="0" smtClean="0">
                <a:solidFill>
                  <a:srgbClr val="660033"/>
                </a:solidFill>
              </a:rPr>
              <a:t>Кардиологические причины             3,17 (2,68 – 3,75)</a:t>
            </a:r>
          </a:p>
          <a:p>
            <a:r>
              <a:rPr lang="ru-RU" sz="2000" b="1" dirty="0">
                <a:solidFill>
                  <a:srgbClr val="660033"/>
                </a:solidFill>
              </a:rPr>
              <a:t>АД </a:t>
            </a:r>
            <a:r>
              <a:rPr lang="en-US" sz="2000" b="1" u="sng" dirty="0">
                <a:solidFill>
                  <a:srgbClr val="660033"/>
                </a:solidFill>
              </a:rPr>
              <a:t>&gt;</a:t>
            </a:r>
            <a:r>
              <a:rPr lang="en-US" sz="2000" b="1" dirty="0">
                <a:solidFill>
                  <a:srgbClr val="660033"/>
                </a:solidFill>
              </a:rPr>
              <a:t> 140/90 </a:t>
            </a:r>
            <a:r>
              <a:rPr lang="ru-RU" sz="2000" b="1" dirty="0">
                <a:solidFill>
                  <a:srgbClr val="660033"/>
                </a:solidFill>
              </a:rPr>
              <a:t>мм </a:t>
            </a:r>
            <a:r>
              <a:rPr lang="ru-RU" sz="2000" b="1" dirty="0" err="1">
                <a:solidFill>
                  <a:srgbClr val="660033"/>
                </a:solidFill>
              </a:rPr>
              <a:t>рт.ст</a:t>
            </a:r>
            <a:r>
              <a:rPr lang="ru-RU" sz="2000" b="1" dirty="0">
                <a:solidFill>
                  <a:srgbClr val="660033"/>
                </a:solidFill>
              </a:rPr>
              <a:t>.</a:t>
            </a:r>
            <a:r>
              <a:rPr lang="en-US" sz="2000" b="1" dirty="0">
                <a:solidFill>
                  <a:srgbClr val="660033"/>
                </a:solidFill>
              </a:rPr>
              <a:t>         </a:t>
            </a:r>
            <a:r>
              <a:rPr lang="ru-RU" sz="2000" b="1" dirty="0">
                <a:solidFill>
                  <a:srgbClr val="660033"/>
                </a:solidFill>
              </a:rPr>
              <a:t>                 </a:t>
            </a:r>
            <a:r>
              <a:rPr lang="ru-RU" sz="2000" b="1" dirty="0" smtClean="0">
                <a:solidFill>
                  <a:srgbClr val="660033"/>
                </a:solidFill>
              </a:rPr>
              <a:t> 2,98 (</a:t>
            </a:r>
            <a:r>
              <a:rPr lang="ru-RU" sz="2000" b="1" dirty="0">
                <a:solidFill>
                  <a:srgbClr val="660033"/>
                </a:solidFill>
              </a:rPr>
              <a:t>2,72 – 3,28)</a:t>
            </a:r>
          </a:p>
          <a:p>
            <a:r>
              <a:rPr lang="ru-RU" sz="2000" b="1" dirty="0" smtClean="0">
                <a:solidFill>
                  <a:srgbClr val="660033"/>
                </a:solidFill>
              </a:rPr>
              <a:t>Алкоголь избыточно                            2,03  (2,09 – 2,67)</a:t>
            </a:r>
            <a:endParaRPr lang="ru-RU" sz="2000" b="1" dirty="0">
              <a:solidFill>
                <a:srgbClr val="660033"/>
              </a:solidFill>
            </a:endParaRPr>
          </a:p>
          <a:p>
            <a:r>
              <a:rPr lang="ru-RU" sz="2000" b="1" dirty="0" smtClean="0">
                <a:solidFill>
                  <a:srgbClr val="660033"/>
                </a:solidFill>
              </a:rPr>
              <a:t>Депрессия/Стресс                                 2,20  (1,78 </a:t>
            </a:r>
            <a:r>
              <a:rPr lang="ru-RU" sz="2000" b="1" dirty="0">
                <a:solidFill>
                  <a:srgbClr val="660033"/>
                </a:solidFill>
              </a:rPr>
              <a:t>– </a:t>
            </a:r>
            <a:r>
              <a:rPr lang="ru-RU" sz="2000" b="1" dirty="0" smtClean="0">
                <a:solidFill>
                  <a:srgbClr val="660033"/>
                </a:solidFill>
              </a:rPr>
              <a:t>2,72)</a:t>
            </a:r>
            <a:endParaRPr lang="ru-RU" sz="2000" b="1" dirty="0">
              <a:solidFill>
                <a:srgbClr val="660033"/>
              </a:solidFill>
            </a:endParaRPr>
          </a:p>
          <a:p>
            <a:pPr lvl="0"/>
            <a:r>
              <a:rPr lang="ru-RU" sz="2000" b="1" dirty="0" smtClean="0">
                <a:solidFill>
                  <a:srgbClr val="660033"/>
                </a:solidFill>
              </a:rPr>
              <a:t>Дислипидемия                                      1,84  (1,65 – 2,06)</a:t>
            </a:r>
          </a:p>
          <a:p>
            <a:pPr lvl="0"/>
            <a:r>
              <a:rPr lang="ru-RU" sz="2000" b="1" dirty="0" smtClean="0">
                <a:solidFill>
                  <a:srgbClr val="660033"/>
                </a:solidFill>
              </a:rPr>
              <a:t>Курение                                                    </a:t>
            </a:r>
            <a:r>
              <a:rPr lang="ru-RU" sz="2000" b="1" dirty="0">
                <a:solidFill>
                  <a:srgbClr val="660033"/>
                </a:solidFill>
              </a:rPr>
              <a:t>1,67  (1,49 – 1,87)</a:t>
            </a:r>
          </a:p>
          <a:p>
            <a:r>
              <a:rPr lang="ru-RU" sz="2000" b="1" dirty="0" smtClean="0">
                <a:solidFill>
                  <a:srgbClr val="660033"/>
                </a:solidFill>
              </a:rPr>
              <a:t>Сахарный </a:t>
            </a:r>
            <a:r>
              <a:rPr lang="ru-RU" sz="2000" b="1" dirty="0">
                <a:solidFill>
                  <a:srgbClr val="660033"/>
                </a:solidFill>
              </a:rPr>
              <a:t>диабет                               </a:t>
            </a:r>
            <a:r>
              <a:rPr lang="ru-RU" sz="2000" b="1" dirty="0" smtClean="0">
                <a:solidFill>
                  <a:srgbClr val="660033"/>
                </a:solidFill>
              </a:rPr>
              <a:t>   1,16  (1,05 </a:t>
            </a:r>
            <a:r>
              <a:rPr lang="ru-RU" sz="2000" b="1" dirty="0">
                <a:solidFill>
                  <a:srgbClr val="660033"/>
                </a:solidFill>
              </a:rPr>
              <a:t>– </a:t>
            </a:r>
            <a:r>
              <a:rPr lang="ru-RU" sz="2000" b="1" dirty="0" smtClean="0">
                <a:solidFill>
                  <a:srgbClr val="660033"/>
                </a:solidFill>
              </a:rPr>
              <a:t>1,30)</a:t>
            </a:r>
            <a:endParaRPr lang="ru-RU" sz="2000" b="1" dirty="0">
              <a:solidFill>
                <a:srgbClr val="660033"/>
              </a:solidFill>
            </a:endParaRPr>
          </a:p>
          <a:p>
            <a:r>
              <a:rPr lang="ru-RU" sz="2000" b="1" dirty="0" smtClean="0">
                <a:solidFill>
                  <a:srgbClr val="660033"/>
                </a:solidFill>
              </a:rPr>
              <a:t>Абдоминальное </a:t>
            </a:r>
            <a:r>
              <a:rPr lang="ru-RU" sz="2000" b="1" dirty="0">
                <a:solidFill>
                  <a:srgbClr val="660033"/>
                </a:solidFill>
              </a:rPr>
              <a:t>ожирение               </a:t>
            </a:r>
            <a:r>
              <a:rPr lang="ru-RU" sz="2000" b="1" dirty="0" smtClean="0">
                <a:solidFill>
                  <a:srgbClr val="660033"/>
                </a:solidFill>
              </a:rPr>
              <a:t>1,44   </a:t>
            </a:r>
            <a:r>
              <a:rPr lang="ru-RU" sz="2000" b="1" dirty="0">
                <a:solidFill>
                  <a:srgbClr val="660033"/>
                </a:solidFill>
              </a:rPr>
              <a:t>(</a:t>
            </a:r>
            <a:r>
              <a:rPr lang="ru-RU" sz="2000" b="1" dirty="0" smtClean="0">
                <a:solidFill>
                  <a:srgbClr val="660033"/>
                </a:solidFill>
              </a:rPr>
              <a:t>1,27 </a:t>
            </a:r>
            <a:r>
              <a:rPr lang="ru-RU" sz="2000" b="1" dirty="0">
                <a:solidFill>
                  <a:srgbClr val="660033"/>
                </a:solidFill>
              </a:rPr>
              <a:t>– </a:t>
            </a:r>
            <a:r>
              <a:rPr lang="ru-RU" sz="2000" b="1" dirty="0" smtClean="0">
                <a:solidFill>
                  <a:srgbClr val="660033"/>
                </a:solidFill>
              </a:rPr>
              <a:t>1,64)</a:t>
            </a:r>
            <a:endParaRPr lang="ru-RU" sz="2000" b="1" dirty="0">
              <a:solidFill>
                <a:srgbClr val="660033"/>
              </a:solidFill>
            </a:endParaRPr>
          </a:p>
          <a:p>
            <a:endParaRPr lang="en-US" sz="2000" b="1" dirty="0" smtClean="0">
              <a:solidFill>
                <a:prstClr val="black"/>
              </a:solidFill>
            </a:endParaRPr>
          </a:p>
          <a:p>
            <a:r>
              <a:rPr lang="ru-RU" sz="2000" b="1" dirty="0" smtClean="0">
                <a:solidFill>
                  <a:srgbClr val="006600"/>
                </a:solidFill>
              </a:rPr>
              <a:t>Физическая </a:t>
            </a:r>
            <a:r>
              <a:rPr lang="ru-RU" sz="2000" b="1" dirty="0">
                <a:solidFill>
                  <a:srgbClr val="006600"/>
                </a:solidFill>
              </a:rPr>
              <a:t>активность                  </a:t>
            </a:r>
            <a:r>
              <a:rPr lang="ru-RU" sz="2000" b="1" dirty="0" smtClean="0">
                <a:solidFill>
                  <a:srgbClr val="006600"/>
                </a:solidFill>
              </a:rPr>
              <a:t>     0,60   </a:t>
            </a:r>
            <a:r>
              <a:rPr lang="ru-RU" sz="2000" b="1" dirty="0">
                <a:solidFill>
                  <a:srgbClr val="006600"/>
                </a:solidFill>
              </a:rPr>
              <a:t>(</a:t>
            </a:r>
            <a:r>
              <a:rPr lang="ru-RU" sz="2000" b="1" dirty="0" smtClean="0">
                <a:solidFill>
                  <a:srgbClr val="006600"/>
                </a:solidFill>
              </a:rPr>
              <a:t>0,52 </a:t>
            </a:r>
            <a:r>
              <a:rPr lang="ru-RU" sz="2000" b="1" dirty="0">
                <a:solidFill>
                  <a:srgbClr val="006600"/>
                </a:solidFill>
              </a:rPr>
              <a:t>– </a:t>
            </a:r>
            <a:r>
              <a:rPr lang="ru-RU" sz="2000" b="1" dirty="0" smtClean="0">
                <a:solidFill>
                  <a:srgbClr val="006600"/>
                </a:solidFill>
              </a:rPr>
              <a:t>0,70)</a:t>
            </a:r>
            <a:endParaRPr lang="ru-RU" sz="2000" b="1" dirty="0">
              <a:solidFill>
                <a:srgbClr val="006600"/>
              </a:solidFill>
            </a:endParaRPr>
          </a:p>
          <a:p>
            <a:r>
              <a:rPr lang="ru-RU" sz="2000" b="1" dirty="0">
                <a:solidFill>
                  <a:srgbClr val="006600"/>
                </a:solidFill>
              </a:rPr>
              <a:t>Потребление овощей/фруктов         </a:t>
            </a:r>
            <a:r>
              <a:rPr lang="ru-RU" sz="2000" b="1" dirty="0" smtClean="0">
                <a:solidFill>
                  <a:srgbClr val="006600"/>
                </a:solidFill>
              </a:rPr>
              <a:t>0,60   </a:t>
            </a:r>
            <a:r>
              <a:rPr lang="ru-RU" sz="2000" b="1" dirty="0">
                <a:solidFill>
                  <a:srgbClr val="006600"/>
                </a:solidFill>
              </a:rPr>
              <a:t>(</a:t>
            </a:r>
            <a:r>
              <a:rPr lang="ru-RU" sz="2000" b="1" dirty="0" smtClean="0">
                <a:solidFill>
                  <a:srgbClr val="006600"/>
                </a:solidFill>
              </a:rPr>
              <a:t>0,53 </a:t>
            </a:r>
            <a:r>
              <a:rPr lang="ru-RU" sz="2000" b="1" dirty="0">
                <a:solidFill>
                  <a:srgbClr val="006600"/>
                </a:solidFill>
              </a:rPr>
              <a:t>– </a:t>
            </a:r>
            <a:r>
              <a:rPr lang="ru-RU" sz="2000" b="1" dirty="0" smtClean="0">
                <a:solidFill>
                  <a:srgbClr val="006600"/>
                </a:solidFill>
              </a:rPr>
              <a:t>0,67)</a:t>
            </a:r>
            <a:endParaRPr lang="ru-RU" sz="2000" b="1" dirty="0">
              <a:solidFill>
                <a:srgbClr val="006600"/>
              </a:solidFill>
            </a:endParaRPr>
          </a:p>
          <a:p>
            <a:endParaRPr lang="ru-RU" sz="2000" b="1" dirty="0">
              <a:solidFill>
                <a:srgbClr val="006600"/>
              </a:solidFill>
            </a:endParaRPr>
          </a:p>
          <a:p>
            <a:endParaRPr lang="ru-RU" sz="2000" b="1" dirty="0">
              <a:solidFill>
                <a:prstClr val="black"/>
              </a:solidFill>
            </a:endParaRPr>
          </a:p>
          <a:p>
            <a:endParaRPr lang="ru-RU" sz="2000" b="1" dirty="0">
              <a:solidFill>
                <a:prstClr val="white"/>
              </a:solidFill>
            </a:endParaRPr>
          </a:p>
        </p:txBody>
      </p:sp>
      <p:sp>
        <p:nvSpPr>
          <p:cNvPr id="52231" name="Line 7"/>
          <p:cNvSpPr>
            <a:spLocks noChangeShapeType="1"/>
          </p:cNvSpPr>
          <p:nvPr/>
        </p:nvSpPr>
        <p:spPr bwMode="auto">
          <a:xfrm>
            <a:off x="0" y="6324600"/>
            <a:ext cx="9144000" cy="0"/>
          </a:xfrm>
          <a:prstGeom prst="line">
            <a:avLst/>
          </a:prstGeom>
          <a:noFill/>
          <a:ln w="50800">
            <a:solidFill>
              <a:srgbClr val="92D050"/>
            </a:solidFill>
            <a:round/>
            <a:headEnd/>
            <a:tailEnd/>
          </a:ln>
          <a:effectLst/>
        </p:spPr>
        <p:txBody>
          <a:bodyPr/>
          <a:lstStyle/>
          <a:p>
            <a:endParaRPr lang="ru-RU">
              <a:solidFill>
                <a:prstClr val="black"/>
              </a:solidFill>
            </a:endParaRPr>
          </a:p>
        </p:txBody>
      </p:sp>
      <p:sp>
        <p:nvSpPr>
          <p:cNvPr id="52233" name="Rectangle 9"/>
          <p:cNvSpPr>
            <a:spLocks noChangeArrowheads="1"/>
          </p:cNvSpPr>
          <p:nvPr/>
        </p:nvSpPr>
        <p:spPr bwMode="auto">
          <a:xfrm>
            <a:off x="4139952" y="1853982"/>
            <a:ext cx="2209800" cy="304800"/>
          </a:xfrm>
          <a:prstGeom prst="rect">
            <a:avLst/>
          </a:prstGeom>
          <a:noFill/>
          <a:ln w="9525">
            <a:noFill/>
            <a:miter lim="800000"/>
            <a:headEnd/>
            <a:tailEnd/>
          </a:ln>
          <a:effectLst/>
        </p:spPr>
        <p:txBody>
          <a:bodyPr wrap="none" anchor="ctr"/>
          <a:lstStyle/>
          <a:p>
            <a:pPr algn="ctr"/>
            <a:r>
              <a:rPr lang="ru-RU" sz="1600" b="1" dirty="0" smtClean="0">
                <a:solidFill>
                  <a:srgbClr val="4BACC6">
                    <a:lumMod val="50000"/>
                  </a:srgbClr>
                </a:solidFill>
              </a:rPr>
              <a:t>ОШ     </a:t>
            </a:r>
            <a:r>
              <a:rPr lang="ru-RU" sz="1600" b="1" dirty="0">
                <a:solidFill>
                  <a:srgbClr val="4BACC6">
                    <a:lumMod val="50000"/>
                  </a:srgbClr>
                </a:solidFill>
              </a:rPr>
              <a:t>(99% ДИ)</a:t>
            </a:r>
          </a:p>
        </p:txBody>
      </p:sp>
      <p:sp>
        <p:nvSpPr>
          <p:cNvPr id="52229" name="Rectangle 5"/>
          <p:cNvSpPr>
            <a:spLocks noChangeArrowheads="1"/>
          </p:cNvSpPr>
          <p:nvPr/>
        </p:nvSpPr>
        <p:spPr bwMode="auto">
          <a:xfrm>
            <a:off x="228600" y="228600"/>
            <a:ext cx="8534400" cy="990600"/>
          </a:xfrm>
          <a:prstGeom prst="rect">
            <a:avLst/>
          </a:prstGeom>
          <a:noFill/>
          <a:ln w="9525">
            <a:noFill/>
            <a:miter lim="800000"/>
            <a:headEnd/>
            <a:tailEnd/>
          </a:ln>
          <a:effectLst/>
        </p:spPr>
        <p:txBody>
          <a:bodyPr wrap="none" anchor="ctr"/>
          <a:lstStyle/>
          <a:p>
            <a:pPr algn="ctr"/>
            <a:r>
              <a:rPr lang="ru-RU" sz="2400" b="1" dirty="0" smtClean="0">
                <a:solidFill>
                  <a:schemeClr val="accent5">
                    <a:lumMod val="50000"/>
                  </a:schemeClr>
                </a:solidFill>
              </a:rPr>
              <a:t>10 факторов риска, определяющих риск </a:t>
            </a:r>
          </a:p>
          <a:p>
            <a:pPr algn="ctr"/>
            <a:r>
              <a:rPr lang="ru-RU" sz="2400" b="1" dirty="0">
                <a:solidFill>
                  <a:schemeClr val="accent5">
                    <a:lumMod val="50000"/>
                  </a:schemeClr>
                </a:solidFill>
              </a:rPr>
              <a:t>м</a:t>
            </a:r>
            <a:r>
              <a:rPr lang="ru-RU" sz="2400" b="1" dirty="0" smtClean="0">
                <a:solidFill>
                  <a:schemeClr val="accent5">
                    <a:lumMod val="50000"/>
                  </a:schemeClr>
                </a:solidFill>
              </a:rPr>
              <a:t>озгового инсульта во всем мире</a:t>
            </a:r>
          </a:p>
        </p:txBody>
      </p:sp>
      <p:sp>
        <p:nvSpPr>
          <p:cNvPr id="8" name="Прямоугольник 7"/>
          <p:cNvSpPr/>
          <p:nvPr/>
        </p:nvSpPr>
        <p:spPr>
          <a:xfrm>
            <a:off x="2619127" y="6453336"/>
            <a:ext cx="5251450" cy="307777"/>
          </a:xfrm>
          <a:prstGeom prst="rect">
            <a:avLst/>
          </a:prstGeom>
        </p:spPr>
        <p:txBody>
          <a:bodyPr>
            <a:spAutoFit/>
          </a:bodyPr>
          <a:lstStyle/>
          <a:p>
            <a:pPr>
              <a:defRPr/>
            </a:pPr>
            <a:r>
              <a:rPr lang="ru-RU" sz="1400" b="1" i="1" dirty="0" err="1">
                <a:solidFill>
                  <a:prstClr val="black"/>
                </a:solidFill>
                <a:cs typeface="Arial" pitchFamily="34" charset="0"/>
              </a:rPr>
              <a:t>O'Donnell</a:t>
            </a:r>
            <a:r>
              <a:rPr lang="ru-RU" sz="1400" b="1" i="1" dirty="0">
                <a:solidFill>
                  <a:prstClr val="black"/>
                </a:solidFill>
                <a:cs typeface="Arial" pitchFamily="34" charset="0"/>
              </a:rPr>
              <a:t>, </a:t>
            </a:r>
            <a:r>
              <a:rPr lang="ru-RU" sz="1400" b="1" i="1" dirty="0" err="1">
                <a:solidFill>
                  <a:prstClr val="black"/>
                </a:solidFill>
                <a:cs typeface="Arial" pitchFamily="34" charset="0"/>
              </a:rPr>
              <a:t>Martin</a:t>
            </a:r>
            <a:r>
              <a:rPr lang="ru-RU" sz="1400" b="1" i="1" dirty="0">
                <a:solidFill>
                  <a:prstClr val="black"/>
                </a:solidFill>
                <a:cs typeface="Arial" pitchFamily="34" charset="0"/>
              </a:rPr>
              <a:t> J </a:t>
            </a:r>
            <a:r>
              <a:rPr lang="ru-RU" sz="1400" b="1" i="1" dirty="0" err="1">
                <a:solidFill>
                  <a:prstClr val="black"/>
                </a:solidFill>
                <a:cs typeface="Arial" pitchFamily="34" charset="0"/>
              </a:rPr>
              <a:t>et</a:t>
            </a:r>
            <a:r>
              <a:rPr lang="ru-RU" sz="1400" b="1" i="1" dirty="0">
                <a:solidFill>
                  <a:prstClr val="black"/>
                </a:solidFill>
                <a:cs typeface="Arial" pitchFamily="34" charset="0"/>
              </a:rPr>
              <a:t> </a:t>
            </a:r>
            <a:r>
              <a:rPr lang="ru-RU" sz="1400" b="1" i="1" dirty="0" err="1">
                <a:solidFill>
                  <a:prstClr val="black"/>
                </a:solidFill>
                <a:cs typeface="Arial" pitchFamily="34" charset="0"/>
              </a:rPr>
              <a:t>al</a:t>
            </a:r>
            <a:r>
              <a:rPr lang="ru-RU" sz="1400" b="1" i="1" dirty="0">
                <a:solidFill>
                  <a:prstClr val="black"/>
                </a:solidFill>
                <a:cs typeface="Arial" pitchFamily="34" charset="0"/>
              </a:rPr>
              <a:t>. </a:t>
            </a:r>
            <a:r>
              <a:rPr lang="ru-RU" sz="1400" b="1" i="1" dirty="0" err="1">
                <a:solidFill>
                  <a:prstClr val="black"/>
                </a:solidFill>
                <a:cs typeface="Arial" pitchFamily="34" charset="0"/>
              </a:rPr>
              <a:t>Lancet</a:t>
            </a:r>
            <a:r>
              <a:rPr lang="ru-RU" sz="1400" b="1" i="1" dirty="0">
                <a:solidFill>
                  <a:prstClr val="black"/>
                </a:solidFill>
                <a:cs typeface="Arial" pitchFamily="34" charset="0"/>
              </a:rPr>
              <a:t>. 2016 </a:t>
            </a:r>
            <a:r>
              <a:rPr lang="ru-RU" sz="1400" b="1" i="1" dirty="0" err="1">
                <a:solidFill>
                  <a:prstClr val="black"/>
                </a:solidFill>
                <a:cs typeface="Arial" pitchFamily="34" charset="0"/>
              </a:rPr>
              <a:t>Aug</a:t>
            </a:r>
            <a:r>
              <a:rPr lang="ru-RU" sz="1400" b="1" i="1" dirty="0">
                <a:solidFill>
                  <a:prstClr val="black"/>
                </a:solidFill>
                <a:cs typeface="Arial" pitchFamily="34" charset="0"/>
              </a:rPr>
              <a:t> 20;388(10046):761-75</a:t>
            </a:r>
          </a:p>
        </p:txBody>
      </p:sp>
    </p:spTree>
    <p:extLst>
      <p:ext uri="{BB962C8B-B14F-4D97-AF65-F5344CB8AC3E}">
        <p14:creationId xmlns:p14="http://schemas.microsoft.com/office/powerpoint/2010/main" val="6556035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662" y="1268273"/>
            <a:ext cx="5324475"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6"/>
          <p:cNvSpPr>
            <a:spLocks noChangeArrowheads="1"/>
          </p:cNvSpPr>
          <p:nvPr/>
        </p:nvSpPr>
        <p:spPr bwMode="auto">
          <a:xfrm>
            <a:off x="516017" y="1628800"/>
            <a:ext cx="252040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ru-RU" altLang="ru-RU" b="1" dirty="0">
                <a:solidFill>
                  <a:prstClr val="black"/>
                </a:solidFill>
              </a:rPr>
              <a:t>Суммарный риск может быть </a:t>
            </a:r>
          </a:p>
          <a:p>
            <a:pPr algn="ctr"/>
            <a:r>
              <a:rPr lang="ru-RU" altLang="ru-RU" b="1" dirty="0">
                <a:solidFill>
                  <a:prstClr val="black"/>
                </a:solidFill>
              </a:rPr>
              <a:t>значительно повышен при незначительных отклонениях от </a:t>
            </a:r>
          </a:p>
          <a:p>
            <a:pPr algn="ctr"/>
            <a:r>
              <a:rPr lang="ru-RU" altLang="ru-RU" b="1" dirty="0">
                <a:solidFill>
                  <a:prstClr val="black"/>
                </a:solidFill>
              </a:rPr>
              <a:t>нормы отдельных факторов риска</a:t>
            </a:r>
            <a:r>
              <a:rPr lang="ru-RU" altLang="ru-RU" dirty="0">
                <a:solidFill>
                  <a:prstClr val="black"/>
                </a:solidFill>
              </a:rPr>
              <a:t> </a:t>
            </a:r>
          </a:p>
        </p:txBody>
      </p:sp>
      <p:sp>
        <p:nvSpPr>
          <p:cNvPr id="5" name="Rectangle 2"/>
          <p:cNvSpPr txBox="1">
            <a:spLocks noChangeArrowheads="1"/>
          </p:cNvSpPr>
          <p:nvPr/>
        </p:nvSpPr>
        <p:spPr>
          <a:xfrm>
            <a:off x="323528" y="16024"/>
            <a:ext cx="8051125" cy="14128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altLang="ru-RU" sz="2800" b="1" dirty="0" smtClean="0">
                <a:solidFill>
                  <a:srgbClr val="4BACC6">
                    <a:lumMod val="50000"/>
                  </a:srgbClr>
                </a:solidFill>
              </a:rPr>
              <a:t>Факторы риска усиливают действие друг друга</a:t>
            </a:r>
            <a:endParaRPr lang="ru-RU" altLang="ru-RU" sz="2800" b="1" dirty="0">
              <a:solidFill>
                <a:srgbClr val="4BACC6">
                  <a:lumMod val="50000"/>
                </a:srgbClr>
              </a:solidFill>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2" y="3660125"/>
            <a:ext cx="1420813"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8359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916832"/>
            <a:ext cx="8208912" cy="2954655"/>
          </a:xfrm>
          <a:prstGeom prst="rect">
            <a:avLst/>
          </a:prstGeom>
        </p:spPr>
        <p:txBody>
          <a:bodyPr wrap="square">
            <a:spAutoFit/>
          </a:bodyPr>
          <a:lstStyle/>
          <a:p>
            <a:pPr algn="just"/>
            <a:r>
              <a:rPr lang="ru-RU" sz="2400" dirty="0" smtClean="0">
                <a:solidFill>
                  <a:srgbClr val="C00000"/>
                </a:solidFill>
                <a:sym typeface="Wingdings"/>
              </a:rPr>
              <a:t></a:t>
            </a:r>
            <a:r>
              <a:rPr lang="ru-RU" sz="2400" dirty="0" smtClean="0">
                <a:sym typeface="Wingdings"/>
              </a:rPr>
              <a:t>  </a:t>
            </a:r>
            <a:r>
              <a:rPr lang="ru-RU" sz="2400" dirty="0" smtClean="0"/>
              <a:t>Повышенное артериальное давление является самым значимым контролируемым фактором риска мозгового инсульта </a:t>
            </a:r>
          </a:p>
          <a:p>
            <a:pPr algn="just"/>
            <a:endParaRPr lang="ru-RU" sz="2400" dirty="0" smtClean="0"/>
          </a:p>
          <a:p>
            <a:pPr algn="just"/>
            <a:r>
              <a:rPr lang="ru-RU" sz="2400" dirty="0">
                <a:solidFill>
                  <a:srgbClr val="C00000"/>
                </a:solidFill>
                <a:sym typeface="Wingdings"/>
              </a:rPr>
              <a:t></a:t>
            </a:r>
            <a:r>
              <a:rPr lang="ru-RU" sz="2400" dirty="0">
                <a:solidFill>
                  <a:prstClr val="black"/>
                </a:solidFill>
                <a:sym typeface="Wingdings"/>
              </a:rPr>
              <a:t> </a:t>
            </a:r>
            <a:r>
              <a:rPr lang="ru-RU" sz="2400" dirty="0" smtClean="0">
                <a:solidFill>
                  <a:prstClr val="black"/>
                </a:solidFill>
                <a:sym typeface="Wingdings"/>
              </a:rPr>
              <a:t>Наибольший эффект в отношении с</a:t>
            </a:r>
            <a:r>
              <a:rPr lang="ru-RU" sz="2400" dirty="0" smtClean="0"/>
              <a:t>нижения смертности от инсульта обеспечивает успешный контроль артериального давления  </a:t>
            </a:r>
          </a:p>
          <a:p>
            <a:endParaRPr lang="ru-RU" b="1" dirty="0" smtClean="0"/>
          </a:p>
        </p:txBody>
      </p:sp>
      <p:sp>
        <p:nvSpPr>
          <p:cNvPr id="3" name="Заголовок 2"/>
          <p:cNvSpPr>
            <a:spLocks noGrp="1"/>
          </p:cNvSpPr>
          <p:nvPr>
            <p:ph type="title" idx="4294967295"/>
          </p:nvPr>
        </p:nvSpPr>
        <p:spPr>
          <a:xfrm>
            <a:off x="0" y="31750"/>
            <a:ext cx="8375650" cy="1525588"/>
          </a:xfrm>
        </p:spPr>
        <p:txBody>
          <a:bodyPr>
            <a:normAutofit/>
          </a:bodyPr>
          <a:lstStyle/>
          <a:p>
            <a:r>
              <a:rPr lang="ru-RU" sz="2800" b="1" dirty="0" smtClean="0">
                <a:solidFill>
                  <a:schemeClr val="accent5">
                    <a:lumMod val="50000"/>
                  </a:schemeClr>
                </a:solidFill>
              </a:rPr>
              <a:t>Факторы риска мозгового инсульта: </a:t>
            </a:r>
            <a:br>
              <a:rPr lang="ru-RU" sz="2800" b="1" dirty="0" smtClean="0">
                <a:solidFill>
                  <a:schemeClr val="accent5">
                    <a:lumMod val="50000"/>
                  </a:schemeClr>
                </a:solidFill>
              </a:rPr>
            </a:br>
            <a:r>
              <a:rPr lang="ru-RU" sz="2800" b="1" dirty="0" smtClean="0">
                <a:solidFill>
                  <a:srgbClr val="C00000"/>
                </a:solidFill>
              </a:rPr>
              <a:t>повышенное артериальное давление</a:t>
            </a:r>
            <a:endParaRPr lang="ru-RU" sz="2800" b="1" dirty="0">
              <a:solidFill>
                <a:srgbClr val="C00000"/>
              </a:solidFill>
            </a:endParaRPr>
          </a:p>
        </p:txBody>
      </p:sp>
      <p:pic>
        <p:nvPicPr>
          <p:cNvPr id="4" name="Picture 13"/>
          <p:cNvPicPr>
            <a:picLocks noChangeAspect="1" noChangeArrowheads="1"/>
          </p:cNvPicPr>
          <p:nvPr/>
        </p:nvPicPr>
        <p:blipFill>
          <a:blip r:embed="rId2" cstate="print"/>
          <a:srcRect/>
          <a:stretch>
            <a:fillRect/>
          </a:stretch>
        </p:blipFill>
        <p:spPr bwMode="auto">
          <a:xfrm>
            <a:off x="5580112" y="4221088"/>
            <a:ext cx="3049858" cy="2040632"/>
          </a:xfrm>
          <a:prstGeom prst="rect">
            <a:avLst/>
          </a:prstGeom>
          <a:noFill/>
          <a:ln w="9525">
            <a:noFill/>
            <a:miter lim="800000"/>
            <a:headEnd/>
            <a:tailEnd/>
          </a:ln>
        </p:spPr>
      </p:pic>
      <p:sp>
        <p:nvSpPr>
          <p:cNvPr id="5" name="Прямоугольник 4"/>
          <p:cNvSpPr/>
          <p:nvPr/>
        </p:nvSpPr>
        <p:spPr>
          <a:xfrm>
            <a:off x="537310" y="1412776"/>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28488534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20688"/>
            <a:ext cx="8229600" cy="1143000"/>
          </a:xfrm>
        </p:spPr>
        <p:txBody>
          <a:bodyPr>
            <a:normAutofit/>
          </a:bodyPr>
          <a:lstStyle/>
          <a:p>
            <a:r>
              <a:rPr lang="ru-RU" sz="3600" b="1" dirty="0" smtClean="0">
                <a:solidFill>
                  <a:srgbClr val="006600"/>
                </a:solidFill>
              </a:rPr>
              <a:t>Что такое артериальная гипертония?</a:t>
            </a:r>
            <a:endParaRPr lang="ru-RU" sz="3600" b="1" dirty="0">
              <a:solidFill>
                <a:srgbClr val="006600"/>
              </a:solidFill>
            </a:endParaRPr>
          </a:p>
        </p:txBody>
      </p:sp>
      <p:sp>
        <p:nvSpPr>
          <p:cNvPr id="4" name="Прямоугольник 3"/>
          <p:cNvSpPr/>
          <p:nvPr/>
        </p:nvSpPr>
        <p:spPr>
          <a:xfrm>
            <a:off x="395536" y="2276872"/>
            <a:ext cx="8389440" cy="1200329"/>
          </a:xfrm>
          <a:prstGeom prst="rect">
            <a:avLst/>
          </a:prstGeom>
        </p:spPr>
        <p:txBody>
          <a:bodyPr wrap="square">
            <a:spAutoFit/>
          </a:bodyPr>
          <a:lstStyle/>
          <a:p>
            <a:pPr algn="ctr">
              <a:buClr>
                <a:srgbClr val="C00000"/>
              </a:buClr>
            </a:pPr>
            <a:r>
              <a:rPr lang="ru-RU" sz="2400" b="1" dirty="0" smtClean="0">
                <a:solidFill>
                  <a:srgbClr val="C00000"/>
                </a:solidFill>
              </a:rPr>
              <a:t>Артериальная гипертония – </a:t>
            </a:r>
            <a:r>
              <a:rPr lang="ru-RU" sz="2400" b="1" dirty="0" smtClean="0">
                <a:solidFill>
                  <a:prstClr val="black"/>
                </a:solidFill>
              </a:rPr>
              <a:t>заболевание, при котором систолическое и/или диастолическое давление стабильно </a:t>
            </a:r>
            <a:endParaRPr lang="en-US" sz="2400" b="1" dirty="0" smtClean="0">
              <a:solidFill>
                <a:prstClr val="black"/>
              </a:solidFill>
            </a:endParaRPr>
          </a:p>
          <a:p>
            <a:pPr algn="ctr">
              <a:buClr>
                <a:srgbClr val="C00000"/>
              </a:buClr>
            </a:pPr>
            <a:r>
              <a:rPr lang="en-US" sz="2400" b="1" u="sng" dirty="0" smtClean="0">
                <a:solidFill>
                  <a:srgbClr val="C00000"/>
                </a:solidFill>
              </a:rPr>
              <a:t>&gt;</a:t>
            </a:r>
            <a:r>
              <a:rPr lang="en-US" sz="2400" b="1" dirty="0" smtClean="0">
                <a:solidFill>
                  <a:srgbClr val="C00000"/>
                </a:solidFill>
              </a:rPr>
              <a:t> </a:t>
            </a:r>
            <a:r>
              <a:rPr lang="ru-RU" sz="2400" b="1" dirty="0" smtClean="0">
                <a:solidFill>
                  <a:srgbClr val="C00000"/>
                </a:solidFill>
              </a:rPr>
              <a:t> 140/90 </a:t>
            </a:r>
            <a:r>
              <a:rPr lang="ru-RU" sz="2400" b="1" dirty="0" smtClean="0">
                <a:solidFill>
                  <a:prstClr val="black"/>
                </a:solidFill>
              </a:rPr>
              <a:t>мм </a:t>
            </a:r>
            <a:r>
              <a:rPr lang="ru-RU" sz="2400" b="1" dirty="0" err="1" smtClean="0">
                <a:solidFill>
                  <a:prstClr val="black"/>
                </a:solidFill>
              </a:rPr>
              <a:t>рт.ст</a:t>
            </a:r>
            <a:r>
              <a:rPr lang="ru-RU" sz="2400" b="1" dirty="0" smtClean="0">
                <a:solidFill>
                  <a:prstClr val="black"/>
                </a:solidFill>
              </a:rPr>
              <a:t>. </a:t>
            </a:r>
          </a:p>
        </p:txBody>
      </p:sp>
      <p:sp>
        <p:nvSpPr>
          <p:cNvPr id="3" name="Прямоугольник 2"/>
          <p:cNvSpPr/>
          <p:nvPr/>
        </p:nvSpPr>
        <p:spPr>
          <a:xfrm>
            <a:off x="827584" y="3861048"/>
            <a:ext cx="7704856" cy="1569660"/>
          </a:xfrm>
          <a:prstGeom prst="rect">
            <a:avLst/>
          </a:prstGeom>
          <a:solidFill>
            <a:schemeClr val="accent3">
              <a:lumMod val="40000"/>
              <a:lumOff val="60000"/>
            </a:schemeClr>
          </a:solidFill>
        </p:spPr>
        <p:txBody>
          <a:bodyPr wrap="square">
            <a:spAutoFit/>
          </a:bodyPr>
          <a:lstStyle/>
          <a:p>
            <a:pPr algn="ctr">
              <a:buClr>
                <a:srgbClr val="C00000"/>
              </a:buClr>
            </a:pPr>
            <a:r>
              <a:rPr lang="ru-RU" sz="2400" b="1" dirty="0">
                <a:solidFill>
                  <a:prstClr val="black"/>
                </a:solidFill>
              </a:rPr>
              <a:t>У некоторых людей повышение АД сопровождается плохим самочувствием, но так бывает далеко не всегда, поэтому единственный надежный способ точно знать свой уровень АД – это его периодическое измерение</a:t>
            </a:r>
            <a:endParaRPr lang="ru-RU" sz="1600" dirty="0">
              <a:solidFill>
                <a:prstClr val="black"/>
              </a:solidFill>
            </a:endParaRPr>
          </a:p>
        </p:txBody>
      </p:sp>
    </p:spTree>
    <p:extLst>
      <p:ext uri="{BB962C8B-B14F-4D97-AF65-F5344CB8AC3E}">
        <p14:creationId xmlns:p14="http://schemas.microsoft.com/office/powerpoint/2010/main" val="189735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260648"/>
            <a:ext cx="7992888" cy="954107"/>
          </a:xfrm>
          <a:prstGeom prst="rect">
            <a:avLst/>
          </a:prstGeom>
          <a:noFill/>
        </p:spPr>
        <p:txBody>
          <a:bodyPr wrap="square" rtlCol="0">
            <a:spAutoFit/>
          </a:bodyPr>
          <a:lstStyle/>
          <a:p>
            <a:r>
              <a:rPr lang="ru-RU" sz="2800" b="1" dirty="0" smtClean="0">
                <a:solidFill>
                  <a:schemeClr val="accent5">
                    <a:lumMod val="50000"/>
                  </a:schemeClr>
                </a:solidFill>
              </a:rPr>
              <a:t>Каковы самые важные правила измерения артериального давления?</a:t>
            </a:r>
            <a:endParaRPr lang="ru-RU" sz="2800" b="1" dirty="0">
              <a:solidFill>
                <a:schemeClr val="accent5">
                  <a:lumMod val="50000"/>
                </a:schemeClr>
              </a:solidFill>
            </a:endParaRPr>
          </a:p>
        </p:txBody>
      </p:sp>
      <p:sp>
        <p:nvSpPr>
          <p:cNvPr id="2" name="Прямоугольник 1"/>
          <p:cNvSpPr/>
          <p:nvPr/>
        </p:nvSpPr>
        <p:spPr>
          <a:xfrm>
            <a:off x="827584" y="1556792"/>
            <a:ext cx="7056784" cy="4524315"/>
          </a:xfrm>
          <a:prstGeom prst="rect">
            <a:avLst/>
          </a:prstGeom>
        </p:spPr>
        <p:txBody>
          <a:bodyPr wrap="square">
            <a:spAutoFit/>
          </a:bodyPr>
          <a:lstStyle/>
          <a:p>
            <a:pPr marL="342900" indent="-342900">
              <a:buClr>
                <a:srgbClr val="FF0000"/>
              </a:buClr>
              <a:buFont typeface="+mj-lt"/>
              <a:buAutoNum type="arabicPeriod"/>
            </a:pPr>
            <a:r>
              <a:rPr lang="ru-RU" sz="2400" dirty="0" smtClean="0">
                <a:solidFill>
                  <a:prstClr val="black"/>
                </a:solidFill>
              </a:rPr>
              <a:t>Для измерения АД нужно сесть за стол на кресло или стул с поддержкой для спины и максимально расслабиться в течение 5 минут. Обе ноги должны стоять на полу и не быть скрещенными, рука должна быть обнажена и находиться на уровне сердца под углом 45 градусов к поверхности тела.</a:t>
            </a:r>
          </a:p>
          <a:p>
            <a:pPr marL="342900" indent="-342900">
              <a:buClr>
                <a:srgbClr val="FF0000"/>
              </a:buClr>
              <a:buFont typeface="+mj-lt"/>
              <a:buAutoNum type="arabicPeriod"/>
            </a:pPr>
            <a:r>
              <a:rPr lang="ru-RU" sz="2400" dirty="0" smtClean="0">
                <a:solidFill>
                  <a:prstClr val="black"/>
                </a:solidFill>
              </a:rPr>
              <a:t>Раздуваемая </a:t>
            </a:r>
            <a:r>
              <a:rPr lang="ru-RU" sz="2400" dirty="0">
                <a:solidFill>
                  <a:prstClr val="black"/>
                </a:solidFill>
              </a:rPr>
              <a:t>часть манжетки должна охватывать не менее 80% плеча</a:t>
            </a:r>
          </a:p>
          <a:p>
            <a:pPr marL="342900" indent="-342900">
              <a:buClr>
                <a:srgbClr val="FF0000"/>
              </a:buClr>
              <a:buFont typeface="+mj-lt"/>
              <a:buAutoNum type="arabicPeriod"/>
            </a:pPr>
            <a:r>
              <a:rPr lang="ru-RU" sz="2400" dirty="0" smtClean="0">
                <a:solidFill>
                  <a:prstClr val="black"/>
                </a:solidFill>
              </a:rPr>
              <a:t>Во </a:t>
            </a:r>
            <a:r>
              <a:rPr lang="ru-RU" sz="2400" dirty="0">
                <a:solidFill>
                  <a:prstClr val="black"/>
                </a:solidFill>
              </a:rPr>
              <a:t>время измерения никто не должен </a:t>
            </a:r>
            <a:r>
              <a:rPr lang="ru-RU" sz="2400" dirty="0" smtClean="0">
                <a:solidFill>
                  <a:prstClr val="black"/>
                </a:solidFill>
              </a:rPr>
              <a:t>разговаривать</a:t>
            </a:r>
          </a:p>
          <a:p>
            <a:pPr marL="342900" indent="-342900">
              <a:buClr>
                <a:srgbClr val="FF0000"/>
              </a:buClr>
              <a:buFont typeface="+mj-lt"/>
              <a:buAutoNum type="arabicPeriod"/>
            </a:pPr>
            <a:r>
              <a:rPr lang="ru-RU" sz="2400" dirty="0" smtClean="0">
                <a:solidFill>
                  <a:prstClr val="black"/>
                </a:solidFill>
              </a:rPr>
              <a:t>Все вышеперечисленное верно</a:t>
            </a:r>
            <a:endParaRPr lang="ru-RU" sz="2400" dirty="0">
              <a:solidFill>
                <a:prstClr val="black"/>
              </a:solidFill>
            </a:endParaRPr>
          </a:p>
        </p:txBody>
      </p:sp>
      <p:pic>
        <p:nvPicPr>
          <p:cNvPr id="7" name="Picture 2" descr="https://encrypted-tbn2.gstatic.com/images?q=tbn:ANd9GcQ1YqadKxzjsR4f9A8kKJfJMYqB4iyIY5_slbxItKsgljKyaTTHxw"/>
          <p:cNvPicPr>
            <a:picLocks noChangeAspect="1" noChangeArrowheads="1"/>
          </p:cNvPicPr>
          <p:nvPr/>
        </p:nvPicPr>
        <p:blipFill>
          <a:blip r:embed="rId2" cstate="print"/>
          <a:srcRect/>
          <a:stretch>
            <a:fillRect/>
          </a:stretch>
        </p:blipFill>
        <p:spPr bwMode="auto">
          <a:xfrm>
            <a:off x="6804248" y="4941168"/>
            <a:ext cx="2057400" cy="1533526"/>
          </a:xfrm>
          <a:prstGeom prst="rect">
            <a:avLst/>
          </a:prstGeom>
          <a:noFill/>
        </p:spPr>
      </p:pic>
      <p:sp>
        <p:nvSpPr>
          <p:cNvPr id="5" name="Прямоугольник 4"/>
          <p:cNvSpPr/>
          <p:nvPr/>
        </p:nvSpPr>
        <p:spPr>
          <a:xfrm>
            <a:off x="537310" y="1412776"/>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02964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260648"/>
            <a:ext cx="7992888" cy="954107"/>
          </a:xfrm>
          <a:prstGeom prst="rect">
            <a:avLst/>
          </a:prstGeom>
          <a:noFill/>
        </p:spPr>
        <p:txBody>
          <a:bodyPr wrap="square" rtlCol="0">
            <a:spAutoFit/>
          </a:bodyPr>
          <a:lstStyle/>
          <a:p>
            <a:r>
              <a:rPr lang="ru-RU" sz="2800" b="1" dirty="0" smtClean="0">
                <a:solidFill>
                  <a:schemeClr val="accent5">
                    <a:lumMod val="50000"/>
                  </a:schemeClr>
                </a:solidFill>
              </a:rPr>
              <a:t>Какие самые важные правила измерения артериального давления?</a:t>
            </a:r>
            <a:endParaRPr lang="ru-RU" sz="2800" b="1" dirty="0">
              <a:solidFill>
                <a:schemeClr val="accent5">
                  <a:lumMod val="50000"/>
                </a:schemeClr>
              </a:solidFill>
            </a:endParaRPr>
          </a:p>
        </p:txBody>
      </p:sp>
      <p:sp>
        <p:nvSpPr>
          <p:cNvPr id="2" name="Прямоугольник 1"/>
          <p:cNvSpPr/>
          <p:nvPr/>
        </p:nvSpPr>
        <p:spPr>
          <a:xfrm>
            <a:off x="827584" y="1556792"/>
            <a:ext cx="7056784" cy="4524315"/>
          </a:xfrm>
          <a:prstGeom prst="rect">
            <a:avLst/>
          </a:prstGeom>
        </p:spPr>
        <p:txBody>
          <a:bodyPr wrap="square">
            <a:spAutoFit/>
          </a:bodyPr>
          <a:lstStyle/>
          <a:p>
            <a:pPr marL="342900" indent="-342900">
              <a:buFont typeface="+mj-lt"/>
              <a:buAutoNum type="arabicPeriod"/>
            </a:pPr>
            <a:r>
              <a:rPr lang="ru-RU" sz="2400" dirty="0" smtClean="0">
                <a:solidFill>
                  <a:prstClr val="black"/>
                </a:solidFill>
              </a:rPr>
              <a:t>Для измерения АД нужно сесть за стол на стул или кресло с поддержкой для спины и максимально расслабиться в течение 5 минут. Обе ноги должны стоять на полу и не быть скрещенными, рука должна быть обнажена и находиться на уровне сердца под углом 45 градусов к поверхности тела.</a:t>
            </a:r>
          </a:p>
          <a:p>
            <a:pPr marL="342900" indent="-342900">
              <a:buFont typeface="+mj-lt"/>
              <a:buAutoNum type="arabicPeriod"/>
            </a:pPr>
            <a:r>
              <a:rPr lang="ru-RU" sz="2400" dirty="0" smtClean="0">
                <a:solidFill>
                  <a:prstClr val="black"/>
                </a:solidFill>
              </a:rPr>
              <a:t>Раздуваемая </a:t>
            </a:r>
            <a:r>
              <a:rPr lang="ru-RU" sz="2400" dirty="0">
                <a:solidFill>
                  <a:prstClr val="black"/>
                </a:solidFill>
              </a:rPr>
              <a:t>часть манжетки должна охватывать не менее 80% плеча</a:t>
            </a:r>
          </a:p>
          <a:p>
            <a:pPr marL="342900" indent="-342900">
              <a:buFont typeface="+mj-lt"/>
              <a:buAutoNum type="arabicPeriod"/>
            </a:pPr>
            <a:r>
              <a:rPr lang="ru-RU" sz="2400" dirty="0" smtClean="0">
                <a:solidFill>
                  <a:prstClr val="black"/>
                </a:solidFill>
              </a:rPr>
              <a:t>Во </a:t>
            </a:r>
            <a:r>
              <a:rPr lang="ru-RU" sz="2400" dirty="0">
                <a:solidFill>
                  <a:prstClr val="black"/>
                </a:solidFill>
              </a:rPr>
              <a:t>время измерения никто не должен </a:t>
            </a:r>
            <a:r>
              <a:rPr lang="ru-RU" sz="2400" dirty="0" smtClean="0">
                <a:solidFill>
                  <a:prstClr val="black"/>
                </a:solidFill>
              </a:rPr>
              <a:t>разговаривать</a:t>
            </a:r>
          </a:p>
          <a:p>
            <a:pPr marL="342900" indent="-342900">
              <a:buFont typeface="+mj-lt"/>
              <a:buAutoNum type="arabicPeriod"/>
            </a:pPr>
            <a:r>
              <a:rPr lang="ru-RU" sz="2400" b="1" dirty="0" smtClean="0">
                <a:solidFill>
                  <a:srgbClr val="FF0000"/>
                </a:solidFill>
                <a:effectLst>
                  <a:outerShdw blurRad="38100" dist="38100" dir="2700000" algn="tl">
                    <a:srgbClr val="000000">
                      <a:alpha val="43137"/>
                    </a:srgbClr>
                  </a:outerShdw>
                </a:effectLst>
              </a:rPr>
              <a:t>Все вышеперечисленное верно</a:t>
            </a:r>
            <a:endParaRPr lang="ru-RU" sz="2400" b="1" dirty="0">
              <a:solidFill>
                <a:srgbClr val="FF0000"/>
              </a:solidFill>
              <a:effectLst>
                <a:outerShdw blurRad="38100" dist="38100" dir="2700000" algn="tl">
                  <a:srgbClr val="000000">
                    <a:alpha val="43137"/>
                  </a:srgbClr>
                </a:outerShdw>
              </a:effectLst>
            </a:endParaRPr>
          </a:p>
        </p:txBody>
      </p:sp>
      <p:pic>
        <p:nvPicPr>
          <p:cNvPr id="7" name="Picture 2" descr="https://encrypted-tbn2.gstatic.com/images?q=tbn:ANd9GcQ1YqadKxzjsR4f9A8kKJfJMYqB4iyIY5_slbxItKsgljKyaTTHxw"/>
          <p:cNvPicPr>
            <a:picLocks noChangeAspect="1" noChangeArrowheads="1"/>
          </p:cNvPicPr>
          <p:nvPr/>
        </p:nvPicPr>
        <p:blipFill>
          <a:blip r:embed="rId2" cstate="print"/>
          <a:srcRect/>
          <a:stretch>
            <a:fillRect/>
          </a:stretch>
        </p:blipFill>
        <p:spPr bwMode="auto">
          <a:xfrm>
            <a:off x="6804248" y="4941168"/>
            <a:ext cx="2057400" cy="1533526"/>
          </a:xfrm>
          <a:prstGeom prst="rect">
            <a:avLst/>
          </a:prstGeom>
          <a:noFill/>
        </p:spPr>
      </p:pic>
      <p:sp>
        <p:nvSpPr>
          <p:cNvPr id="5" name="Прямоугольник 4"/>
          <p:cNvSpPr/>
          <p:nvPr/>
        </p:nvSpPr>
        <p:spPr>
          <a:xfrm>
            <a:off x="537310" y="1412776"/>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8981310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title"/>
          </p:nvPr>
        </p:nvSpPr>
        <p:spPr>
          <a:xfrm>
            <a:off x="228600" y="76200"/>
            <a:ext cx="8458200" cy="832520"/>
          </a:xfrm>
        </p:spPr>
        <p:txBody>
          <a:bodyPr/>
          <a:lstStyle/>
          <a:p>
            <a:r>
              <a:rPr lang="ru-RU" sz="3600" b="1" dirty="0" smtClean="0">
                <a:solidFill>
                  <a:srgbClr val="C00000"/>
                </a:solidFill>
                <a:effectLst>
                  <a:outerShdw blurRad="38100" dist="38100" dir="2700000" algn="tl">
                    <a:srgbClr val="000000">
                      <a:alpha val="43137"/>
                    </a:srgbClr>
                  </a:outerShdw>
                </a:effectLst>
              </a:rPr>
              <a:t>Категории артериального давления</a:t>
            </a:r>
            <a:endParaRPr lang="ru-RU" sz="3600" b="1" dirty="0">
              <a:solidFill>
                <a:srgbClr val="C00000"/>
              </a:solidFill>
              <a:effectLst>
                <a:outerShdw blurRad="38100" dist="38100" dir="2700000" algn="tl">
                  <a:srgbClr val="000000">
                    <a:alpha val="43137"/>
                  </a:srgbClr>
                </a:outerShdw>
              </a:effectLst>
            </a:endParaRPr>
          </a:p>
        </p:txBody>
      </p:sp>
      <p:graphicFrame>
        <p:nvGraphicFramePr>
          <p:cNvPr id="10379" name="Group 139"/>
          <p:cNvGraphicFramePr>
            <a:graphicFrameLocks noGrp="1"/>
          </p:cNvGraphicFramePr>
          <p:nvPr>
            <p:ph type="tbl" idx="1"/>
          </p:nvPr>
        </p:nvGraphicFramePr>
        <p:xfrm>
          <a:off x="197297" y="1196752"/>
          <a:ext cx="8839199" cy="5172966"/>
        </p:xfrm>
        <a:graphic>
          <a:graphicData uri="http://schemas.openxmlformats.org/drawingml/2006/table">
            <a:tbl>
              <a:tblPr/>
              <a:tblGrid>
                <a:gridCol w="2948448"/>
                <a:gridCol w="2362359"/>
                <a:gridCol w="836985"/>
                <a:gridCol w="2691407"/>
              </a:tblGrid>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charset="0"/>
                        </a:rPr>
                        <a:t>АД</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charset="0"/>
                        </a:rPr>
                        <a:t>Систолическое АД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charset="0"/>
                        </a:rPr>
                        <a:t>мм </a:t>
                      </a:r>
                      <a:r>
                        <a:rPr kumimoji="0" lang="ru-RU" sz="1800" b="1" i="0" u="none" strike="noStrike" cap="none" normalizeH="0" baseline="0" dirty="0" err="1" smtClean="0">
                          <a:ln>
                            <a:noFill/>
                          </a:ln>
                          <a:solidFill>
                            <a:schemeClr val="tx1"/>
                          </a:solidFill>
                          <a:effectLst/>
                          <a:latin typeface="Arial" charset="0"/>
                        </a:rPr>
                        <a:t>рт</a:t>
                      </a:r>
                      <a:r>
                        <a:rPr kumimoji="0" lang="ru-RU" sz="1800" b="1" i="0" u="none" strike="noStrike" cap="none" normalizeH="0" baseline="0" dirty="0" smtClean="0">
                          <a:ln>
                            <a:noFill/>
                          </a:ln>
                          <a:solidFill>
                            <a:schemeClr val="tx1"/>
                          </a:solidFill>
                          <a:effectLst/>
                          <a:latin typeface="Arial" charset="0"/>
                        </a:rPr>
                        <a:t>. ст.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ru-RU"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err="1" smtClean="0">
                          <a:ln>
                            <a:noFill/>
                          </a:ln>
                          <a:solidFill>
                            <a:schemeClr val="tx1"/>
                          </a:solidFill>
                          <a:effectLst/>
                          <a:latin typeface="Arial" charset="0"/>
                        </a:rPr>
                        <a:t>Диастолическое</a:t>
                      </a:r>
                      <a:r>
                        <a:rPr kumimoji="0" lang="ru-RU" sz="1800" b="1" i="0" u="none" strike="noStrike" cap="none" normalizeH="0" baseline="0" dirty="0" smtClean="0">
                          <a:ln>
                            <a:noFill/>
                          </a:ln>
                          <a:solidFill>
                            <a:schemeClr val="tx1"/>
                          </a:solidFill>
                          <a:effectLst/>
                          <a:latin typeface="Arial" charset="0"/>
                        </a:rPr>
                        <a:t> АД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charset="0"/>
                        </a:rPr>
                        <a:t>мм </a:t>
                      </a:r>
                      <a:r>
                        <a:rPr kumimoji="0" lang="ru-RU" sz="1800" b="1" i="0" u="none" strike="noStrike" cap="none" normalizeH="0" baseline="0" dirty="0" err="1" smtClean="0">
                          <a:ln>
                            <a:noFill/>
                          </a:ln>
                          <a:solidFill>
                            <a:schemeClr val="tx1"/>
                          </a:solidFill>
                          <a:effectLst/>
                          <a:latin typeface="Arial" charset="0"/>
                        </a:rPr>
                        <a:t>рт</a:t>
                      </a:r>
                      <a:r>
                        <a:rPr kumimoji="0" lang="ru-RU" sz="1800" b="1" i="0" u="none" strike="noStrike" cap="none" normalizeH="0" baseline="0" dirty="0" smtClean="0">
                          <a:ln>
                            <a:noFill/>
                          </a:ln>
                          <a:solidFill>
                            <a:schemeClr val="tx1"/>
                          </a:solidFill>
                          <a:effectLst/>
                          <a:latin typeface="Arial" charset="0"/>
                        </a:rPr>
                        <a:t>. ст.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bg1"/>
                          </a:solidFill>
                          <a:effectLst/>
                          <a:latin typeface="Arial" charset="0"/>
                        </a:rPr>
                        <a:t>Оптимальное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9900"/>
                        </a:gs>
                        <a:gs pos="100000">
                          <a:srgbClr val="00CC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bg1"/>
                          </a:solidFill>
                          <a:effectLst/>
                          <a:latin typeface="Arial" charset="0"/>
                        </a:rPr>
                        <a:t>&lt; 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9900"/>
                        </a:gs>
                        <a:gs pos="100000">
                          <a:srgbClr val="00CC00"/>
                        </a:gs>
                      </a:gsLst>
                      <a:lin ang="5400000" scaled="1"/>
                    </a:gradFill>
                  </a:tcPr>
                </a:tc>
                <a:tc>
                  <a:txBody>
                    <a:bodyPr/>
                    <a:lstStyle/>
                    <a:p>
                      <a:pPr algn="ctr"/>
                      <a:r>
                        <a:rPr kumimoji="0" lang="ru-RU" sz="1800" b="1" i="0" u="none" strike="noStrike" cap="none" normalizeH="0" baseline="0" dirty="0" smtClean="0">
                          <a:ln>
                            <a:noFill/>
                          </a:ln>
                          <a:solidFill>
                            <a:schemeClr val="bg1"/>
                          </a:solidFill>
                          <a:effectLst/>
                          <a:latin typeface="Arial" charset="0"/>
                        </a:rPr>
                        <a:t>и</a:t>
                      </a:r>
                      <a:endParaRPr lang="ru-RU"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9900"/>
                        </a:gs>
                        <a:gs pos="100000">
                          <a:srgbClr val="00CC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smtClean="0">
                          <a:ln>
                            <a:noFill/>
                          </a:ln>
                          <a:solidFill>
                            <a:schemeClr val="bg1"/>
                          </a:solidFill>
                          <a:effectLst/>
                          <a:latin typeface="Arial" charset="0"/>
                        </a:rPr>
                        <a:t>&lt; 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9900"/>
                        </a:gs>
                        <a:gs pos="100000">
                          <a:srgbClr val="00CC00"/>
                        </a:gs>
                      </a:gsLst>
                      <a:lin ang="5400000" scaled="1"/>
                    </a:grad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smtClean="0">
                          <a:ln>
                            <a:noFill/>
                          </a:ln>
                          <a:solidFill>
                            <a:schemeClr val="bg1"/>
                          </a:solidFill>
                          <a:effectLst/>
                          <a:latin typeface="Arial" charset="0"/>
                        </a:rPr>
                        <a:t>Нормальное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9900"/>
                        </a:gs>
                        <a:gs pos="100000">
                          <a:srgbClr val="00CC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bg1"/>
                          </a:solidFill>
                          <a:effectLst/>
                          <a:latin typeface="Arial" charset="0"/>
                        </a:rPr>
                        <a:t>120-129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9900"/>
                        </a:gs>
                        <a:gs pos="100000">
                          <a:srgbClr val="00CC00"/>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cap="none" normalizeH="0" baseline="0" dirty="0" smtClean="0">
                          <a:ln>
                            <a:noFill/>
                          </a:ln>
                          <a:solidFill>
                            <a:schemeClr val="bg1"/>
                          </a:solidFill>
                          <a:effectLst/>
                          <a:latin typeface="Arial" charset="0"/>
                        </a:rPr>
                        <a:t>и</a:t>
                      </a:r>
                      <a:r>
                        <a:rPr kumimoji="0" lang="en-US" sz="1800" b="1" i="0" u="none" strike="noStrike" cap="none" normalizeH="0" baseline="0" dirty="0" smtClean="0">
                          <a:ln>
                            <a:noFill/>
                          </a:ln>
                          <a:solidFill>
                            <a:schemeClr val="bg1"/>
                          </a:solidFill>
                          <a:effectLst/>
                          <a:latin typeface="Arial" charset="0"/>
                        </a:rPr>
                        <a:t>/</a:t>
                      </a:r>
                      <a:r>
                        <a:rPr kumimoji="0" lang="ru-RU" sz="1800" b="1" i="0" u="none" strike="noStrike" cap="none" normalizeH="0" baseline="0" dirty="0" smtClean="0">
                          <a:ln>
                            <a:noFill/>
                          </a:ln>
                          <a:solidFill>
                            <a:schemeClr val="bg1"/>
                          </a:solidFill>
                          <a:effectLst/>
                          <a:latin typeface="Arial" charset="0"/>
                        </a:rPr>
                        <a:t>или</a:t>
                      </a:r>
                      <a:endParaRPr lang="ru-RU"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9900"/>
                        </a:gs>
                        <a:gs pos="100000">
                          <a:srgbClr val="00CC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bg1"/>
                          </a:solidFill>
                          <a:effectLst/>
                          <a:latin typeface="Arial" charset="0"/>
                        </a:rPr>
                        <a:t>80-84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9900"/>
                        </a:gs>
                        <a:gs pos="100000">
                          <a:srgbClr val="00CC00"/>
                        </a:gs>
                      </a:gsLst>
                      <a:lin ang="5400000" scaled="1"/>
                    </a:grad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smtClean="0">
                          <a:ln>
                            <a:noFill/>
                          </a:ln>
                          <a:solidFill>
                            <a:schemeClr val="tx1"/>
                          </a:solidFill>
                          <a:effectLst/>
                          <a:latin typeface="Arial" charset="0"/>
                        </a:rPr>
                        <a:t>Высокое нормальное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CD904"/>
                        </a:gs>
                        <a:gs pos="100000">
                          <a:srgbClr val="FFFF66"/>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charset="0"/>
                        </a:rPr>
                        <a:t>130 – 139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CD904"/>
                        </a:gs>
                        <a:gs pos="100000">
                          <a:srgbClr val="FFFF66"/>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cap="none" normalizeH="0" baseline="0" dirty="0" smtClean="0">
                          <a:ln>
                            <a:noFill/>
                          </a:ln>
                          <a:solidFill>
                            <a:schemeClr val="tx1"/>
                          </a:solidFill>
                          <a:effectLst/>
                          <a:latin typeface="Arial" charset="0"/>
                        </a:rPr>
                        <a:t>и</a:t>
                      </a:r>
                      <a:r>
                        <a:rPr kumimoji="0" lang="en-US" sz="1800" b="1" i="0" u="none" strike="noStrike" cap="none" normalizeH="0" baseline="0" dirty="0" smtClean="0">
                          <a:ln>
                            <a:noFill/>
                          </a:ln>
                          <a:solidFill>
                            <a:schemeClr val="tx1"/>
                          </a:solidFill>
                          <a:effectLst/>
                          <a:latin typeface="Arial" charset="0"/>
                        </a:rPr>
                        <a:t>/</a:t>
                      </a:r>
                      <a:r>
                        <a:rPr kumimoji="0" lang="ru-RU" sz="1800" b="1" i="0" u="none" strike="noStrike" cap="none" normalizeH="0" baseline="0" dirty="0" smtClean="0">
                          <a:ln>
                            <a:noFill/>
                          </a:ln>
                          <a:solidFill>
                            <a:schemeClr val="tx1"/>
                          </a:solidFill>
                          <a:effectLst/>
                          <a:latin typeface="Arial" charset="0"/>
                        </a:rPr>
                        <a:t>или</a:t>
                      </a:r>
                      <a:endParaRPr lang="ru-RU"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CD904"/>
                        </a:gs>
                        <a:gs pos="100000">
                          <a:srgbClr val="FFFF66"/>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smtClean="0">
                          <a:ln>
                            <a:noFill/>
                          </a:ln>
                          <a:solidFill>
                            <a:schemeClr val="tx1"/>
                          </a:solidFill>
                          <a:effectLst/>
                          <a:latin typeface="Arial" charset="0"/>
                        </a:rPr>
                        <a:t>85 – 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CD904"/>
                        </a:gs>
                        <a:gs pos="100000">
                          <a:srgbClr val="FFFF66"/>
                        </a:gs>
                      </a:gsLst>
                      <a:lin ang="5400000" scaled="1"/>
                    </a:gradFill>
                  </a:tcPr>
                </a:tc>
              </a:tr>
              <a:tr h="450850">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1" u="none" strike="noStrike" cap="none" normalizeH="0" baseline="0" smtClean="0">
                          <a:ln>
                            <a:noFill/>
                          </a:ln>
                          <a:solidFill>
                            <a:schemeClr val="tx1"/>
                          </a:solidFill>
                          <a:effectLst/>
                          <a:latin typeface="Arial" charset="0"/>
                        </a:rPr>
                        <a:t>Артериальная гипертония</a:t>
                      </a:r>
                      <a:endParaRPr kumimoji="0" lang="ru-RU" sz="1800" b="0" i="1"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smtClean="0">
                          <a:ln>
                            <a:noFill/>
                          </a:ln>
                          <a:solidFill>
                            <a:schemeClr val="bg1"/>
                          </a:solidFill>
                          <a:effectLst/>
                          <a:latin typeface="Arial" charset="0"/>
                        </a:rPr>
                        <a:t>1 степень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smtClean="0">
                          <a:ln>
                            <a:noFill/>
                          </a:ln>
                          <a:solidFill>
                            <a:schemeClr val="bg1"/>
                          </a:solidFill>
                          <a:effectLst/>
                          <a:latin typeface="Arial" charset="0"/>
                        </a:rPr>
                        <a:t>140 – 159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cap="none" normalizeH="0" baseline="0" smtClean="0">
                          <a:ln>
                            <a:noFill/>
                          </a:ln>
                          <a:solidFill>
                            <a:schemeClr val="bg1"/>
                          </a:solidFill>
                          <a:effectLst/>
                          <a:latin typeface="Arial" charset="0"/>
                        </a:rPr>
                        <a:t>и</a:t>
                      </a:r>
                      <a:r>
                        <a:rPr kumimoji="0" lang="en-US" sz="1800" b="1" i="0" u="none" strike="noStrike" cap="none" normalizeH="0" baseline="0" smtClean="0">
                          <a:ln>
                            <a:noFill/>
                          </a:ln>
                          <a:solidFill>
                            <a:schemeClr val="bg1"/>
                          </a:solidFill>
                          <a:effectLst/>
                          <a:latin typeface="Arial" charset="0"/>
                        </a:rPr>
                        <a:t>/</a:t>
                      </a:r>
                      <a:r>
                        <a:rPr kumimoji="0" lang="ru-RU" sz="1800" b="1" i="0" u="none" strike="noStrike" cap="none" normalizeH="0" baseline="0" smtClean="0">
                          <a:ln>
                            <a:noFill/>
                          </a:ln>
                          <a:solidFill>
                            <a:schemeClr val="bg1"/>
                          </a:solidFill>
                          <a:effectLst/>
                          <a:latin typeface="Arial" charset="0"/>
                        </a:rPr>
                        <a:t>или</a:t>
                      </a:r>
                      <a:endParaRPr lang="ru-RU" dirty="0" smtClean="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bg1"/>
                          </a:solidFill>
                          <a:effectLst/>
                          <a:latin typeface="Arial" charset="0"/>
                        </a:rPr>
                        <a:t>90 – 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smtClean="0">
                          <a:ln>
                            <a:noFill/>
                          </a:ln>
                          <a:solidFill>
                            <a:schemeClr val="bg1"/>
                          </a:solidFill>
                          <a:effectLst/>
                          <a:latin typeface="Arial" charset="0"/>
                        </a:rPr>
                        <a:t>2 степень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smtClean="0">
                          <a:ln>
                            <a:noFill/>
                          </a:ln>
                          <a:solidFill>
                            <a:schemeClr val="bg1"/>
                          </a:solidFill>
                          <a:effectLst/>
                          <a:latin typeface="Arial" charset="0"/>
                        </a:rPr>
                        <a:t>160 – 179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cap="none" normalizeH="0" baseline="0" smtClean="0">
                          <a:ln>
                            <a:noFill/>
                          </a:ln>
                          <a:solidFill>
                            <a:schemeClr val="bg1"/>
                          </a:solidFill>
                          <a:effectLst/>
                          <a:latin typeface="Arial" charset="0"/>
                        </a:rPr>
                        <a:t>и</a:t>
                      </a:r>
                      <a:r>
                        <a:rPr kumimoji="0" lang="en-US" sz="1800" b="1" i="0" u="none" strike="noStrike" cap="none" normalizeH="0" baseline="0" smtClean="0">
                          <a:ln>
                            <a:noFill/>
                          </a:ln>
                          <a:solidFill>
                            <a:schemeClr val="bg1"/>
                          </a:solidFill>
                          <a:effectLst/>
                          <a:latin typeface="Arial" charset="0"/>
                        </a:rPr>
                        <a:t>/</a:t>
                      </a:r>
                      <a:r>
                        <a:rPr kumimoji="0" lang="ru-RU" sz="1800" b="1" i="0" u="none" strike="noStrike" cap="none" normalizeH="0" baseline="0" smtClean="0">
                          <a:ln>
                            <a:noFill/>
                          </a:ln>
                          <a:solidFill>
                            <a:schemeClr val="bg1"/>
                          </a:solidFill>
                          <a:effectLst/>
                          <a:latin typeface="Arial" charset="0"/>
                        </a:rPr>
                        <a:t>или</a:t>
                      </a:r>
                      <a:endParaRPr lang="ru-RU" dirty="0" smtClean="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bg1"/>
                          </a:solidFill>
                          <a:effectLst/>
                          <a:latin typeface="Arial" charset="0"/>
                        </a:rPr>
                        <a:t>100 – 109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smtClean="0">
                          <a:ln>
                            <a:noFill/>
                          </a:ln>
                          <a:solidFill>
                            <a:schemeClr val="bg1"/>
                          </a:solidFill>
                          <a:effectLst/>
                          <a:latin typeface="Arial" charset="0"/>
                        </a:rPr>
                        <a:t>3 степень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sng" strike="noStrike" cap="none" normalizeH="0" baseline="0" smtClean="0">
                          <a:ln>
                            <a:noFill/>
                          </a:ln>
                          <a:solidFill>
                            <a:schemeClr val="bg1"/>
                          </a:solidFill>
                          <a:effectLst/>
                          <a:latin typeface="Arial" charset="0"/>
                        </a:rPr>
                        <a:t>&gt;</a:t>
                      </a:r>
                      <a:r>
                        <a:rPr kumimoji="0" lang="ru-RU" sz="1800" b="1" i="0" u="none" strike="noStrike" cap="none" normalizeH="0" baseline="0" smtClean="0">
                          <a:ln>
                            <a:noFill/>
                          </a:ln>
                          <a:solidFill>
                            <a:schemeClr val="bg1"/>
                          </a:solidFill>
                          <a:effectLst/>
                          <a:latin typeface="Arial" charset="0"/>
                        </a:rPr>
                        <a:t> 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cap="none" normalizeH="0" baseline="0" dirty="0" smtClean="0">
                          <a:ln>
                            <a:noFill/>
                          </a:ln>
                          <a:solidFill>
                            <a:schemeClr val="bg1"/>
                          </a:solidFill>
                          <a:effectLst/>
                          <a:latin typeface="Arial" charset="0"/>
                        </a:rPr>
                        <a:t>и</a:t>
                      </a:r>
                      <a:r>
                        <a:rPr kumimoji="0" lang="en-US" sz="1800" b="1" i="0" u="none" strike="noStrike" cap="none" normalizeH="0" baseline="0" dirty="0" smtClean="0">
                          <a:ln>
                            <a:noFill/>
                          </a:ln>
                          <a:solidFill>
                            <a:schemeClr val="bg1"/>
                          </a:solidFill>
                          <a:effectLst/>
                          <a:latin typeface="Arial" charset="0"/>
                        </a:rPr>
                        <a:t>/</a:t>
                      </a:r>
                      <a:r>
                        <a:rPr kumimoji="0" lang="ru-RU" sz="1800" b="1" i="0" u="none" strike="noStrike" cap="none" normalizeH="0" baseline="0" dirty="0" smtClean="0">
                          <a:ln>
                            <a:noFill/>
                          </a:ln>
                          <a:solidFill>
                            <a:schemeClr val="bg1"/>
                          </a:solidFill>
                          <a:effectLst/>
                          <a:latin typeface="Arial" charset="0"/>
                        </a:rPr>
                        <a:t>или</a:t>
                      </a:r>
                      <a:endParaRPr lang="ru-RU" dirty="0" smtClean="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sng" strike="noStrike" cap="none" normalizeH="0" baseline="0" smtClean="0">
                          <a:ln>
                            <a:noFill/>
                          </a:ln>
                          <a:solidFill>
                            <a:schemeClr val="bg1"/>
                          </a:solidFill>
                          <a:effectLst/>
                          <a:latin typeface="Arial" charset="0"/>
                        </a:rPr>
                        <a:t>&gt;</a:t>
                      </a:r>
                      <a:r>
                        <a:rPr kumimoji="0" lang="ru-RU" sz="1800" b="1" i="0" u="none" strike="noStrike" cap="none" normalizeH="0" baseline="0" smtClean="0">
                          <a:ln>
                            <a:noFill/>
                          </a:ln>
                          <a:solidFill>
                            <a:schemeClr val="bg1"/>
                          </a:solidFill>
                          <a:effectLst/>
                          <a:latin typeface="Arial" charset="0"/>
                        </a:rPr>
                        <a:t> 110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bg1"/>
                          </a:solidFill>
                          <a:effectLst/>
                          <a:latin typeface="Arial" charset="0"/>
                        </a:rPr>
                        <a:t>Изолированная систолическая артериальная гипертония (ИСАГ)*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sz="1800" b="1" i="0" u="sng" strike="noStrike" cap="none" normalizeH="0" baseline="0" smtClean="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sng" strike="noStrike" cap="none" normalizeH="0" baseline="0" smtClean="0">
                          <a:ln>
                            <a:noFill/>
                          </a:ln>
                          <a:solidFill>
                            <a:schemeClr val="bg1"/>
                          </a:solidFill>
                          <a:effectLst/>
                          <a:latin typeface="Arial" charset="0"/>
                        </a:rPr>
                        <a:t>&gt;</a:t>
                      </a:r>
                      <a:r>
                        <a:rPr kumimoji="0" lang="ru-RU" sz="1800" b="1" i="0" u="none" strike="noStrike" cap="none" normalizeH="0" baseline="0" smtClean="0">
                          <a:ln>
                            <a:noFill/>
                          </a:ln>
                          <a:solidFill>
                            <a:schemeClr val="bg1"/>
                          </a:solidFill>
                          <a:effectLst/>
                          <a:latin typeface="Arial" charset="0"/>
                        </a:rPr>
                        <a:t> 140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cap="none" normalizeH="0" baseline="0" dirty="0" smtClean="0">
                        <a:ln>
                          <a:noFill/>
                        </a:ln>
                        <a:solidFill>
                          <a:schemeClr val="bg1"/>
                        </a:solidFill>
                        <a:effectLst/>
                        <a:latin typeface="Arial"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cap="none" normalizeH="0" baseline="0" dirty="0" smtClean="0">
                          <a:ln>
                            <a:noFill/>
                          </a:ln>
                          <a:solidFill>
                            <a:schemeClr val="bg1"/>
                          </a:solidFill>
                          <a:effectLst/>
                          <a:latin typeface="Arial" charset="0"/>
                        </a:rPr>
                        <a:t>и</a:t>
                      </a:r>
                      <a:endParaRPr lang="ru-RU"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sz="1800" b="1" i="0" u="none" strike="noStrike" cap="none" normalizeH="0" baseline="0" dirty="0" smtClean="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bg1"/>
                          </a:solidFill>
                          <a:effectLst/>
                          <a:latin typeface="Arial" charset="0"/>
                        </a:rPr>
                        <a:t>&lt; 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3300"/>
                        </a:gs>
                        <a:gs pos="100000">
                          <a:srgbClr val="FF3300"/>
                        </a:gs>
                      </a:gsLst>
                      <a:lin ang="5400000" scaled="1"/>
                    </a:gradFill>
                  </a:tcPr>
                </a:tc>
              </a:tr>
            </a:tbl>
          </a:graphicData>
        </a:graphic>
      </p:graphicFrame>
      <p:sp>
        <p:nvSpPr>
          <p:cNvPr id="5" name="Прямоугольник 4"/>
          <p:cNvSpPr/>
          <p:nvPr/>
        </p:nvSpPr>
        <p:spPr>
          <a:xfrm>
            <a:off x="0" y="908720"/>
            <a:ext cx="9144000" cy="457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475656" y="6372036"/>
            <a:ext cx="7559505" cy="369332"/>
          </a:xfrm>
          <a:prstGeom prst="rect">
            <a:avLst/>
          </a:prstGeom>
          <a:noFill/>
        </p:spPr>
        <p:txBody>
          <a:bodyPr wrap="none" rtlCol="0">
            <a:spAutoFit/>
          </a:bodyPr>
          <a:lstStyle/>
          <a:p>
            <a:r>
              <a:rPr lang="ru-RU" dirty="0" smtClean="0"/>
              <a:t>*ИСАГ классифицируется на 1, 2, 3 степени по уровню систолического АД</a:t>
            </a:r>
            <a:endParaRPr lang="ru-RU" dirty="0"/>
          </a:p>
        </p:txBody>
      </p:sp>
    </p:spTree>
    <p:extLst>
      <p:ext uri="{BB962C8B-B14F-4D97-AF65-F5344CB8AC3E}">
        <p14:creationId xmlns:p14="http://schemas.microsoft.com/office/powerpoint/2010/main" val="4070673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08912" cy="792088"/>
          </a:xfrm>
        </p:spPr>
        <p:txBody>
          <a:bodyPr>
            <a:normAutofit/>
          </a:bodyPr>
          <a:lstStyle/>
          <a:p>
            <a:r>
              <a:rPr lang="ru-RU" sz="2800" b="1" dirty="0" smtClean="0">
                <a:solidFill>
                  <a:srgbClr val="C00000"/>
                </a:solidFill>
              </a:rPr>
              <a:t>Ишемический инсульт</a:t>
            </a:r>
            <a:endParaRPr lang="ru-RU" sz="2800" b="1" dirty="0">
              <a:solidFill>
                <a:srgbClr val="C00000"/>
              </a:solidFill>
            </a:endParaRPr>
          </a:p>
        </p:txBody>
      </p:sp>
      <p:sp>
        <p:nvSpPr>
          <p:cNvPr id="3" name="TextBox 2"/>
          <p:cNvSpPr txBox="1"/>
          <p:nvPr/>
        </p:nvSpPr>
        <p:spPr>
          <a:xfrm>
            <a:off x="673988" y="1124744"/>
            <a:ext cx="8008128" cy="3046988"/>
          </a:xfrm>
          <a:prstGeom prst="rect">
            <a:avLst/>
          </a:prstGeom>
          <a:noFill/>
        </p:spPr>
        <p:txBody>
          <a:bodyPr wrap="square" rtlCol="0">
            <a:spAutoFit/>
          </a:bodyPr>
          <a:lstStyle/>
          <a:p>
            <a:r>
              <a:rPr lang="ru-RU" sz="2400" b="1" dirty="0" smtClean="0">
                <a:solidFill>
                  <a:srgbClr val="4BACC6">
                    <a:lumMod val="50000"/>
                  </a:srgbClr>
                </a:solidFill>
              </a:rPr>
              <a:t>Ишемический инсульт  </a:t>
            </a:r>
            <a:r>
              <a:rPr lang="ru-RU" sz="2400" b="1" dirty="0">
                <a:solidFill>
                  <a:schemeClr val="accent5">
                    <a:lumMod val="50000"/>
                  </a:schemeClr>
                </a:solidFill>
              </a:rPr>
              <a:t>(от греческих слов "</a:t>
            </a:r>
            <a:r>
              <a:rPr lang="ru-RU" sz="2400" b="1" dirty="0" err="1">
                <a:solidFill>
                  <a:schemeClr val="accent5">
                    <a:lumMod val="50000"/>
                  </a:schemeClr>
                </a:solidFill>
              </a:rPr>
              <a:t>ише</a:t>
            </a:r>
            <a:r>
              <a:rPr lang="ru-RU" sz="2400" b="1" dirty="0">
                <a:solidFill>
                  <a:schemeClr val="accent5">
                    <a:lumMod val="50000"/>
                  </a:schemeClr>
                </a:solidFill>
              </a:rPr>
              <a:t>" – задерживаю и "гемо" – кровь) развивается, если в одной из мозговых артерий прекращается кровоток, например, при </a:t>
            </a:r>
            <a:r>
              <a:rPr lang="ru-RU" sz="2400" b="1" dirty="0" smtClean="0">
                <a:solidFill>
                  <a:schemeClr val="accent5">
                    <a:lumMod val="50000"/>
                  </a:schemeClr>
                </a:solidFill>
              </a:rPr>
              <a:t>ее закупорке тромбом</a:t>
            </a:r>
            <a:r>
              <a:rPr lang="ru-RU" sz="2400" b="1" dirty="0" smtClean="0">
                <a:solidFill>
                  <a:schemeClr val="accent5">
                    <a:lumMod val="50000"/>
                  </a:schemeClr>
                </a:solidFill>
                <a:ea typeface="Calibri" pitchFamily="34" charset="0"/>
                <a:cs typeface="Times New Roman" pitchFamily="18" charset="0"/>
              </a:rPr>
              <a:t> </a:t>
            </a:r>
          </a:p>
          <a:p>
            <a:endParaRPr lang="ru-RU" sz="2400" b="1" dirty="0">
              <a:solidFill>
                <a:schemeClr val="accent5">
                  <a:lumMod val="50000"/>
                </a:schemeClr>
              </a:solidFill>
              <a:ea typeface="Calibri" pitchFamily="34" charset="0"/>
              <a:cs typeface="Times New Roman" pitchFamily="18" charset="0"/>
            </a:endParaRPr>
          </a:p>
          <a:p>
            <a:r>
              <a:rPr lang="ru-RU" sz="2400" b="1" dirty="0">
                <a:solidFill>
                  <a:schemeClr val="accent5">
                    <a:lumMod val="50000"/>
                  </a:schemeClr>
                </a:solidFill>
              </a:rPr>
              <a:t>Это наиболее частый вариант </a:t>
            </a:r>
            <a:r>
              <a:rPr lang="ru-RU" sz="2400" b="1" dirty="0" smtClean="0">
                <a:solidFill>
                  <a:schemeClr val="accent5">
                    <a:lumMod val="50000"/>
                  </a:schemeClr>
                </a:solidFill>
              </a:rPr>
              <a:t>инсульта</a:t>
            </a:r>
            <a:endParaRPr lang="ru-RU" sz="2400" b="1" dirty="0">
              <a:solidFill>
                <a:schemeClr val="accent5">
                  <a:lumMod val="50000"/>
                </a:schemeClr>
              </a:solidFill>
            </a:endParaRPr>
          </a:p>
          <a:p>
            <a:pPr algn="just"/>
            <a:endParaRPr lang="ru-RU" sz="2400" b="1" dirty="0">
              <a:solidFill>
                <a:srgbClr val="4BACC6">
                  <a:lumMod val="50000"/>
                </a:srgbClr>
              </a:solidFill>
            </a:endParaRPr>
          </a:p>
          <a:p>
            <a:pPr algn="just"/>
            <a:endParaRPr lang="ru-RU" sz="2400" dirty="0" smtClean="0">
              <a:solidFill>
                <a:srgbClr val="4BACC6">
                  <a:lumMod val="50000"/>
                </a:srgbClr>
              </a:solidFill>
            </a:endParaRPr>
          </a:p>
        </p:txBody>
      </p:sp>
      <p:sp>
        <p:nvSpPr>
          <p:cNvPr id="8" name="Прямоугольник 7"/>
          <p:cNvSpPr/>
          <p:nvPr/>
        </p:nvSpPr>
        <p:spPr>
          <a:xfrm>
            <a:off x="596320" y="980728"/>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020" y="3573016"/>
            <a:ext cx="6552728" cy="2704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21299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268760"/>
          </a:xfrm>
          <a:solidFill>
            <a:srgbClr val="00B050"/>
          </a:solidFill>
        </p:spPr>
        <p:style>
          <a:lnRef idx="0">
            <a:schemeClr val="accent3"/>
          </a:lnRef>
          <a:fillRef idx="3">
            <a:schemeClr val="accent3"/>
          </a:fillRef>
          <a:effectRef idx="3">
            <a:schemeClr val="accent3"/>
          </a:effectRef>
          <a:fontRef idx="minor">
            <a:schemeClr val="lt1"/>
          </a:fontRef>
        </p:style>
        <p:txBody>
          <a:bodyPr>
            <a:normAutofit/>
          </a:bodyPr>
          <a:lstStyle/>
          <a:p>
            <a:r>
              <a:rPr lang="ru-RU" sz="2800" b="1" dirty="0" smtClean="0">
                <a:solidFill>
                  <a:schemeClr val="bg1"/>
                </a:solidFill>
              </a:rPr>
              <a:t>К какому уровню артериального давления нужно стремиться больным с артериальной гипертонией? </a:t>
            </a:r>
            <a:endParaRPr lang="ru-RU" sz="2800" b="1" dirty="0">
              <a:solidFill>
                <a:schemeClr val="bg1"/>
              </a:solidFill>
            </a:endParaRPr>
          </a:p>
        </p:txBody>
      </p:sp>
      <p:sp>
        <p:nvSpPr>
          <p:cNvPr id="5" name="Содержимое 4"/>
          <p:cNvSpPr>
            <a:spLocks noGrp="1"/>
          </p:cNvSpPr>
          <p:nvPr>
            <p:ph idx="1"/>
          </p:nvPr>
        </p:nvSpPr>
        <p:spPr>
          <a:xfrm>
            <a:off x="323528" y="1916833"/>
            <a:ext cx="8496944" cy="2952328"/>
          </a:xfrm>
        </p:spPr>
        <p:txBody>
          <a:bodyPr/>
          <a:lstStyle/>
          <a:p>
            <a:pPr marL="0" indent="0">
              <a:buNone/>
            </a:pPr>
            <a:r>
              <a:rPr lang="ru-RU" dirty="0" smtClean="0">
                <a:solidFill>
                  <a:srgbClr val="C00000"/>
                </a:solidFill>
              </a:rPr>
              <a:t>1</a:t>
            </a:r>
            <a:r>
              <a:rPr lang="ru-RU" dirty="0" smtClean="0"/>
              <a:t>. ≤ 140/90 мм </a:t>
            </a:r>
            <a:r>
              <a:rPr lang="ru-RU" dirty="0" err="1" smtClean="0"/>
              <a:t>рт</a:t>
            </a:r>
            <a:r>
              <a:rPr lang="ru-RU" dirty="0" smtClean="0"/>
              <a:t>. ст.</a:t>
            </a:r>
          </a:p>
          <a:p>
            <a:pPr marL="0" indent="0">
              <a:buNone/>
            </a:pPr>
            <a:r>
              <a:rPr lang="ru-RU" dirty="0" smtClean="0">
                <a:solidFill>
                  <a:srgbClr val="C00000"/>
                </a:solidFill>
              </a:rPr>
              <a:t>2</a:t>
            </a:r>
            <a:r>
              <a:rPr lang="ru-RU" dirty="0" smtClean="0"/>
              <a:t>. ≤ 140/85 мм </a:t>
            </a:r>
            <a:r>
              <a:rPr lang="ru-RU" dirty="0" err="1" smtClean="0"/>
              <a:t>рт</a:t>
            </a:r>
            <a:r>
              <a:rPr lang="ru-RU" dirty="0" smtClean="0"/>
              <a:t>. ст.</a:t>
            </a:r>
          </a:p>
          <a:p>
            <a:pPr marL="0" indent="0">
              <a:buNone/>
            </a:pPr>
            <a:r>
              <a:rPr lang="ru-RU" dirty="0" smtClean="0">
                <a:solidFill>
                  <a:srgbClr val="C00000"/>
                </a:solidFill>
              </a:rPr>
              <a:t>3</a:t>
            </a:r>
            <a:r>
              <a:rPr lang="ru-RU" dirty="0" smtClean="0"/>
              <a:t>. ≤ 120/80 мм </a:t>
            </a:r>
            <a:r>
              <a:rPr lang="ru-RU" dirty="0" err="1" smtClean="0"/>
              <a:t>рт</a:t>
            </a:r>
            <a:r>
              <a:rPr lang="ru-RU" dirty="0" smtClean="0"/>
              <a:t>. ст.</a:t>
            </a:r>
          </a:p>
          <a:p>
            <a:pPr marL="0" indent="0">
              <a:buNone/>
            </a:pPr>
            <a:r>
              <a:rPr lang="ru-RU" dirty="0" smtClean="0">
                <a:solidFill>
                  <a:srgbClr val="C00000"/>
                </a:solidFill>
              </a:rPr>
              <a:t>4</a:t>
            </a:r>
            <a:r>
              <a:rPr lang="ru-RU" dirty="0" smtClean="0"/>
              <a:t>. Ориентироваться по самочувствию человека</a:t>
            </a:r>
            <a:endParaRPr lang="ru-RU" dirty="0"/>
          </a:p>
        </p:txBody>
      </p:sp>
      <p:pic>
        <p:nvPicPr>
          <p:cNvPr id="7" name="Picture 2" descr="C:\Documents and Settings\Admin\Рабочий стол\картинки\для школы картинки\давление.jpg"/>
          <p:cNvPicPr>
            <a:picLocks noChangeAspect="1" noChangeArrowheads="1"/>
          </p:cNvPicPr>
          <p:nvPr/>
        </p:nvPicPr>
        <p:blipFill>
          <a:blip r:embed="rId2" cstate="print"/>
          <a:srcRect/>
          <a:stretch>
            <a:fillRect/>
          </a:stretch>
        </p:blipFill>
        <p:spPr bwMode="auto">
          <a:xfrm>
            <a:off x="5470415" y="4412684"/>
            <a:ext cx="3673585" cy="2445316"/>
          </a:xfrm>
          <a:prstGeom prst="rect">
            <a:avLst/>
          </a:prstGeom>
          <a:noFill/>
          <a:ln w="9525">
            <a:noFill/>
            <a:miter lim="800000"/>
            <a:headEnd/>
            <a:tailEnd/>
          </a:ln>
        </p:spPr>
      </p:pic>
    </p:spTree>
    <p:extLst>
      <p:ext uri="{BB962C8B-B14F-4D97-AF65-F5344CB8AC3E}">
        <p14:creationId xmlns:p14="http://schemas.microsoft.com/office/powerpoint/2010/main" val="2305812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1268760"/>
          </a:xfrm>
          <a:solidFill>
            <a:srgbClr val="00B050"/>
          </a:solidFill>
        </p:spPr>
        <p:style>
          <a:lnRef idx="0">
            <a:schemeClr val="accent3"/>
          </a:lnRef>
          <a:fillRef idx="3">
            <a:schemeClr val="accent3"/>
          </a:fillRef>
          <a:effectRef idx="3">
            <a:schemeClr val="accent3"/>
          </a:effectRef>
          <a:fontRef idx="minor">
            <a:schemeClr val="lt1"/>
          </a:fontRef>
        </p:style>
        <p:txBody>
          <a:bodyPr>
            <a:normAutofit/>
          </a:bodyPr>
          <a:lstStyle/>
          <a:p>
            <a:r>
              <a:rPr lang="ru-RU" sz="2800" b="1" dirty="0" smtClean="0">
                <a:solidFill>
                  <a:schemeClr val="bg1"/>
                </a:solidFill>
              </a:rPr>
              <a:t>К какому уровню артериального давления нужно стремиться больным с артериальной гипертонией? </a:t>
            </a:r>
            <a:endParaRPr lang="ru-RU" sz="2800" b="1" dirty="0">
              <a:solidFill>
                <a:schemeClr val="bg1"/>
              </a:solidFill>
            </a:endParaRPr>
          </a:p>
        </p:txBody>
      </p:sp>
      <p:sp>
        <p:nvSpPr>
          <p:cNvPr id="5" name="Содержимое 4"/>
          <p:cNvSpPr>
            <a:spLocks noGrp="1"/>
          </p:cNvSpPr>
          <p:nvPr>
            <p:ph idx="1"/>
          </p:nvPr>
        </p:nvSpPr>
        <p:spPr>
          <a:xfrm>
            <a:off x="323528" y="1916833"/>
            <a:ext cx="8496944" cy="2952328"/>
          </a:xfrm>
        </p:spPr>
        <p:txBody>
          <a:bodyPr/>
          <a:lstStyle/>
          <a:p>
            <a:pPr marL="0" indent="0">
              <a:buNone/>
            </a:pPr>
            <a:r>
              <a:rPr lang="ru-RU" dirty="0" smtClean="0">
                <a:solidFill>
                  <a:srgbClr val="C00000"/>
                </a:solidFill>
              </a:rPr>
              <a:t>1</a:t>
            </a:r>
            <a:r>
              <a:rPr lang="ru-RU" dirty="0" smtClean="0"/>
              <a:t>. </a:t>
            </a:r>
            <a:r>
              <a:rPr lang="ru-RU" b="1" dirty="0" smtClean="0">
                <a:solidFill>
                  <a:srgbClr val="C00000"/>
                </a:solidFill>
              </a:rPr>
              <a:t>≤ 140/90 мм </a:t>
            </a:r>
            <a:r>
              <a:rPr lang="ru-RU" b="1" dirty="0" err="1" smtClean="0">
                <a:solidFill>
                  <a:srgbClr val="C00000"/>
                </a:solidFill>
              </a:rPr>
              <a:t>рт</a:t>
            </a:r>
            <a:r>
              <a:rPr lang="ru-RU" b="1" dirty="0" smtClean="0">
                <a:solidFill>
                  <a:srgbClr val="C00000"/>
                </a:solidFill>
              </a:rPr>
              <a:t>. ст.</a:t>
            </a:r>
          </a:p>
          <a:p>
            <a:pPr marL="0" indent="0">
              <a:buNone/>
            </a:pPr>
            <a:r>
              <a:rPr lang="ru-RU" dirty="0" smtClean="0">
                <a:solidFill>
                  <a:srgbClr val="C00000"/>
                </a:solidFill>
              </a:rPr>
              <a:t>2</a:t>
            </a:r>
            <a:r>
              <a:rPr lang="ru-RU" dirty="0" smtClean="0"/>
              <a:t>. ≤ 140/85 мм </a:t>
            </a:r>
            <a:r>
              <a:rPr lang="ru-RU" dirty="0" err="1" smtClean="0"/>
              <a:t>рт</a:t>
            </a:r>
            <a:r>
              <a:rPr lang="ru-RU" dirty="0" smtClean="0"/>
              <a:t>. ст.</a:t>
            </a:r>
          </a:p>
          <a:p>
            <a:pPr marL="0" indent="0">
              <a:buNone/>
            </a:pPr>
            <a:r>
              <a:rPr lang="ru-RU" dirty="0" smtClean="0">
                <a:solidFill>
                  <a:srgbClr val="C00000"/>
                </a:solidFill>
              </a:rPr>
              <a:t>3</a:t>
            </a:r>
            <a:r>
              <a:rPr lang="ru-RU" dirty="0" smtClean="0"/>
              <a:t>. ≤ 120/80 мм </a:t>
            </a:r>
            <a:r>
              <a:rPr lang="ru-RU" dirty="0" err="1" smtClean="0"/>
              <a:t>рт</a:t>
            </a:r>
            <a:r>
              <a:rPr lang="ru-RU" dirty="0" smtClean="0"/>
              <a:t>. ст.</a:t>
            </a:r>
          </a:p>
          <a:p>
            <a:pPr marL="0" indent="0">
              <a:buNone/>
            </a:pPr>
            <a:r>
              <a:rPr lang="ru-RU" dirty="0" smtClean="0">
                <a:solidFill>
                  <a:srgbClr val="C00000"/>
                </a:solidFill>
              </a:rPr>
              <a:t>4</a:t>
            </a:r>
            <a:r>
              <a:rPr lang="ru-RU" dirty="0" smtClean="0"/>
              <a:t>. Ориентироваться по самочувствию человека</a:t>
            </a:r>
            <a:endParaRPr lang="ru-RU" dirty="0"/>
          </a:p>
        </p:txBody>
      </p:sp>
      <p:pic>
        <p:nvPicPr>
          <p:cNvPr id="6" name="Picture 2" descr="C:\Documents and Settings\Admin\Рабочий стол\картинки\для школы картинки\давление.jpg"/>
          <p:cNvPicPr>
            <a:picLocks noChangeAspect="1" noChangeArrowheads="1"/>
          </p:cNvPicPr>
          <p:nvPr/>
        </p:nvPicPr>
        <p:blipFill>
          <a:blip r:embed="rId2" cstate="print"/>
          <a:srcRect/>
          <a:stretch>
            <a:fillRect/>
          </a:stretch>
        </p:blipFill>
        <p:spPr bwMode="auto">
          <a:xfrm>
            <a:off x="5436096" y="4340678"/>
            <a:ext cx="3673585" cy="2445316"/>
          </a:xfrm>
          <a:prstGeom prst="rect">
            <a:avLst/>
          </a:prstGeom>
          <a:noFill/>
          <a:ln w="9525">
            <a:noFill/>
            <a:miter lim="800000"/>
            <a:headEnd/>
            <a:tailEnd/>
          </a:ln>
        </p:spPr>
      </p:pic>
    </p:spTree>
    <p:extLst>
      <p:ext uri="{BB962C8B-B14F-4D97-AF65-F5344CB8AC3E}">
        <p14:creationId xmlns:p14="http://schemas.microsoft.com/office/powerpoint/2010/main" val="13454069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ÑÑÐ¸Ð½ÐºÐ¸ Ð¿Ð¾ Ð·Ð°Ð¿ÑÐ¾ÑÑ Ð¾Ð³ÑÐ°Ð½Ð¸ÑÐµÐ½Ð¸Ðµ ÑÐ¾Ð»Ð¸ ÐºÐ°ÑÑÐ¸Ð½Ðº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592" y="1556792"/>
            <a:ext cx="4084518" cy="3209950"/>
          </a:xfrm>
          <a:prstGeom prst="rect">
            <a:avLst/>
          </a:prstGeom>
          <a:noFill/>
          <a:ln>
            <a:solidFill>
              <a:schemeClr val="accent1">
                <a:lumMod val="90000"/>
              </a:schemeClr>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932040" y="1484784"/>
            <a:ext cx="3868553" cy="4093428"/>
          </a:xfrm>
          <a:prstGeom prst="rect">
            <a:avLst/>
          </a:prstGeom>
        </p:spPr>
        <p:txBody>
          <a:bodyPr wrap="square">
            <a:spAutoFit/>
          </a:bodyPr>
          <a:lstStyle/>
          <a:p>
            <a:pPr algn="ctr"/>
            <a:r>
              <a:rPr lang="ru-RU" sz="2000" b="1" dirty="0" smtClean="0">
                <a:solidFill>
                  <a:srgbClr val="003366"/>
                </a:solidFill>
                <a:latin typeface="Calibri"/>
              </a:rPr>
              <a:t>Общей рекомендацией является снижение </a:t>
            </a:r>
            <a:r>
              <a:rPr lang="ru-RU" sz="2000" b="1" dirty="0">
                <a:solidFill>
                  <a:srgbClr val="003366"/>
                </a:solidFill>
                <a:latin typeface="Calibri"/>
              </a:rPr>
              <a:t>потребления </a:t>
            </a:r>
            <a:r>
              <a:rPr lang="ru-RU" sz="2000" b="1" dirty="0" smtClean="0">
                <a:solidFill>
                  <a:srgbClr val="003366"/>
                </a:solidFill>
                <a:latin typeface="Calibri"/>
              </a:rPr>
              <a:t>поваренной соли до 5 г в сутки </a:t>
            </a:r>
          </a:p>
          <a:p>
            <a:pPr algn="ctr"/>
            <a:r>
              <a:rPr lang="ru-RU" sz="2000" b="1" dirty="0" smtClean="0">
                <a:solidFill>
                  <a:srgbClr val="003366"/>
                </a:solidFill>
                <a:latin typeface="Calibri"/>
              </a:rPr>
              <a:t>(1 чайная ложка)</a:t>
            </a:r>
          </a:p>
          <a:p>
            <a:pPr algn="ctr"/>
            <a:endParaRPr lang="ru-RU" sz="2000" b="1" dirty="0" smtClean="0">
              <a:solidFill>
                <a:srgbClr val="003366"/>
              </a:solidFill>
              <a:latin typeface="Calibri"/>
            </a:endParaRPr>
          </a:p>
          <a:p>
            <a:pPr algn="ctr"/>
            <a:endParaRPr lang="ru-RU" sz="2000" b="1" dirty="0" smtClean="0">
              <a:solidFill>
                <a:srgbClr val="003366"/>
              </a:solidFill>
              <a:latin typeface="Calibri"/>
            </a:endParaRPr>
          </a:p>
          <a:p>
            <a:pPr algn="ctr"/>
            <a:endParaRPr lang="ru-RU" sz="2000" b="1" dirty="0">
              <a:solidFill>
                <a:srgbClr val="003366"/>
              </a:solidFill>
              <a:latin typeface="Calibri"/>
            </a:endParaRPr>
          </a:p>
          <a:p>
            <a:pPr algn="ctr"/>
            <a:r>
              <a:rPr lang="ru-RU" sz="2000" b="1" dirty="0" smtClean="0">
                <a:solidFill>
                  <a:srgbClr val="003366"/>
                </a:solidFill>
                <a:latin typeface="Calibri"/>
              </a:rPr>
              <a:t>Дополнительное уменьшение потребления соли до 3 г в день (1/2 чайной ложки)  еще больше снижает риск развития грозных сердечно-сосудистых осложнений</a:t>
            </a:r>
            <a:endParaRPr lang="ru-RU" sz="2000" b="1" dirty="0">
              <a:solidFill>
                <a:srgbClr val="003366"/>
              </a:solidFill>
              <a:latin typeface="Calibri"/>
            </a:endParaRPr>
          </a:p>
        </p:txBody>
      </p:sp>
      <p:sp>
        <p:nvSpPr>
          <p:cNvPr id="6" name="Прямоугольник 5"/>
          <p:cNvSpPr/>
          <p:nvPr/>
        </p:nvSpPr>
        <p:spPr>
          <a:xfrm>
            <a:off x="274970" y="539398"/>
            <a:ext cx="8858280" cy="461665"/>
          </a:xfrm>
          <a:prstGeom prst="rect">
            <a:avLst/>
          </a:prstGeom>
        </p:spPr>
        <p:txBody>
          <a:bodyPr wrap="square">
            <a:spAutoFit/>
          </a:bodyPr>
          <a:lstStyle/>
          <a:p>
            <a:pPr algn="ctr"/>
            <a:r>
              <a:rPr lang="ru-RU" sz="2400" b="1" dirty="0" smtClean="0"/>
              <a:t> </a:t>
            </a:r>
            <a:r>
              <a:rPr lang="ru-RU" sz="2400" b="1" dirty="0" smtClean="0">
                <a:solidFill>
                  <a:srgbClr val="C00000"/>
                </a:solidFill>
              </a:rPr>
              <a:t>Принцип сниженного потребления поваренной соли</a:t>
            </a:r>
            <a:endParaRPr lang="ru-RU" sz="2400" b="1" dirty="0">
              <a:solidFill>
                <a:srgbClr val="C00000"/>
              </a:solidFill>
            </a:endParaRPr>
          </a:p>
        </p:txBody>
      </p:sp>
      <p:sp>
        <p:nvSpPr>
          <p:cNvPr id="7" name="Rectangle 3"/>
          <p:cNvSpPr>
            <a:spLocks noChangeArrowheads="1"/>
          </p:cNvSpPr>
          <p:nvPr/>
        </p:nvSpPr>
        <p:spPr bwMode="auto">
          <a:xfrm>
            <a:off x="0" y="6196045"/>
            <a:ext cx="9144000" cy="692150"/>
          </a:xfrm>
          <a:prstGeom prst="rect">
            <a:avLst/>
          </a:prstGeom>
          <a:solidFill>
            <a:srgbClr val="C1FFC1"/>
          </a:solidFill>
          <a:ln w="9525">
            <a:noFill/>
            <a:miter lim="800000"/>
            <a:headEnd/>
            <a:tailEnd/>
          </a:ln>
          <a:effectLst/>
        </p:spPr>
        <p:txBody>
          <a:bodyPr wrap="none" anchor="ctr"/>
          <a:lstStyle/>
          <a:p>
            <a:pPr algn="ctr"/>
            <a:r>
              <a:rPr lang="ru-RU" sz="1600" dirty="0" smtClean="0"/>
              <a:t>Национальные рекомендации «Кардиоваскулярная профилактика 2017»</a:t>
            </a:r>
            <a:endParaRPr lang="ru-RU" sz="1600" dirty="0"/>
          </a:p>
        </p:txBody>
      </p:sp>
      <p:sp>
        <p:nvSpPr>
          <p:cNvPr id="4" name="Прямоугольник 3"/>
          <p:cNvSpPr/>
          <p:nvPr/>
        </p:nvSpPr>
        <p:spPr>
          <a:xfrm>
            <a:off x="619592" y="4359374"/>
            <a:ext cx="99098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56723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descr="82145955_salt.jpg"/>
          <p:cNvPicPr>
            <a:picLocks noChangeAspect="1"/>
          </p:cNvPicPr>
          <p:nvPr/>
        </p:nvPicPr>
        <p:blipFill>
          <a:blip r:embed="rId2" cstate="print"/>
          <a:stretch>
            <a:fillRect/>
          </a:stretch>
        </p:blipFill>
        <p:spPr>
          <a:xfrm>
            <a:off x="6264006" y="1628800"/>
            <a:ext cx="1440160" cy="1455320"/>
          </a:xfrm>
          <a:prstGeom prst="rect">
            <a:avLst/>
          </a:prstGeom>
          <a:ln w="28575">
            <a:noFill/>
          </a:ln>
        </p:spPr>
      </p:pic>
      <p:sp>
        <p:nvSpPr>
          <p:cNvPr id="2" name="Прямоугольник 1"/>
          <p:cNvSpPr/>
          <p:nvPr/>
        </p:nvSpPr>
        <p:spPr>
          <a:xfrm>
            <a:off x="0" y="214290"/>
            <a:ext cx="5364088" cy="461665"/>
          </a:xfrm>
          <a:prstGeom prst="rect">
            <a:avLst/>
          </a:prstGeom>
        </p:spPr>
        <p:txBody>
          <a:bodyPr wrap="square">
            <a:spAutoFit/>
          </a:bodyPr>
          <a:lstStyle/>
          <a:p>
            <a:pPr algn="ctr"/>
            <a:r>
              <a:rPr lang="ru-RU" sz="2400" b="1" dirty="0" smtClean="0">
                <a:solidFill>
                  <a:srgbClr val="C00000"/>
                </a:solidFill>
              </a:rPr>
              <a:t>Как сократить потребление соли?</a:t>
            </a:r>
            <a:endParaRPr lang="ru-RU" sz="2400" b="1" dirty="0">
              <a:solidFill>
                <a:srgbClr val="C00000"/>
              </a:solidFill>
            </a:endParaRPr>
          </a:p>
        </p:txBody>
      </p:sp>
      <p:sp>
        <p:nvSpPr>
          <p:cNvPr id="3" name="Прямоугольник 2"/>
          <p:cNvSpPr/>
          <p:nvPr/>
        </p:nvSpPr>
        <p:spPr>
          <a:xfrm>
            <a:off x="395536" y="1079992"/>
            <a:ext cx="4968552" cy="4401205"/>
          </a:xfrm>
          <a:prstGeom prst="rect">
            <a:avLst/>
          </a:prstGeom>
        </p:spPr>
        <p:txBody>
          <a:bodyPr wrap="square">
            <a:spAutoFit/>
          </a:bodyPr>
          <a:lstStyle/>
          <a:p>
            <a:r>
              <a:rPr lang="ru-RU" sz="2000" dirty="0" smtClean="0">
                <a:solidFill>
                  <a:srgbClr val="C00000"/>
                </a:solidFill>
              </a:rPr>
              <a:t>1. </a:t>
            </a:r>
            <a:r>
              <a:rPr lang="ru-RU" sz="2000" dirty="0" smtClean="0">
                <a:solidFill>
                  <a:srgbClr val="003366"/>
                </a:solidFill>
              </a:rPr>
              <a:t>Недосаливать пищу (как при ее приготовлении, так и при ее употреблении)</a:t>
            </a:r>
          </a:p>
          <a:p>
            <a:endParaRPr lang="ru-RU" sz="2000" dirty="0" smtClean="0">
              <a:solidFill>
                <a:srgbClr val="003366"/>
              </a:solidFill>
            </a:endParaRPr>
          </a:p>
          <a:p>
            <a:r>
              <a:rPr lang="ru-RU" sz="2000" dirty="0" smtClean="0">
                <a:solidFill>
                  <a:srgbClr val="C00000"/>
                </a:solidFill>
              </a:rPr>
              <a:t>2</a:t>
            </a:r>
            <a:r>
              <a:rPr lang="ru-RU" sz="2000" dirty="0" smtClean="0">
                <a:solidFill>
                  <a:srgbClr val="003366"/>
                </a:solidFill>
              </a:rPr>
              <a:t>. Значительно ограничить потребление солений и потребление продуктов промышленной переработки, например, колбас, чипсов и полуфабрикатов</a:t>
            </a:r>
          </a:p>
          <a:p>
            <a:endParaRPr lang="ru-RU" sz="2000" dirty="0" smtClean="0">
              <a:solidFill>
                <a:srgbClr val="003366"/>
              </a:solidFill>
            </a:endParaRPr>
          </a:p>
          <a:p>
            <a:r>
              <a:rPr lang="ru-RU" sz="2000" dirty="0" smtClean="0">
                <a:solidFill>
                  <a:srgbClr val="C00000"/>
                </a:solidFill>
              </a:rPr>
              <a:t>3</a:t>
            </a:r>
            <a:r>
              <a:rPr lang="ru-RU" sz="2000" dirty="0" smtClean="0">
                <a:solidFill>
                  <a:srgbClr val="003366"/>
                </a:solidFill>
              </a:rPr>
              <a:t>. Ограничить потребление продуктов, в состав которых входят содержащие натрий и пищевые добавки (например, </a:t>
            </a:r>
            <a:r>
              <a:rPr lang="ru-RU" sz="2000" dirty="0" err="1" smtClean="0">
                <a:solidFill>
                  <a:srgbClr val="003366"/>
                </a:solidFill>
              </a:rPr>
              <a:t>глутамат</a:t>
            </a:r>
            <a:r>
              <a:rPr lang="ru-RU" sz="2000" dirty="0" smtClean="0">
                <a:solidFill>
                  <a:srgbClr val="003366"/>
                </a:solidFill>
              </a:rPr>
              <a:t> натрия или сода)</a:t>
            </a:r>
          </a:p>
          <a:p>
            <a:endParaRPr lang="ru-RU" sz="2000" dirty="0" smtClean="0">
              <a:solidFill>
                <a:srgbClr val="003366"/>
              </a:solidFill>
            </a:endParaRPr>
          </a:p>
          <a:p>
            <a:r>
              <a:rPr lang="ru-RU" sz="2000" dirty="0" smtClean="0">
                <a:solidFill>
                  <a:srgbClr val="C00000"/>
                </a:solidFill>
              </a:rPr>
              <a:t>4</a:t>
            </a:r>
            <a:r>
              <a:rPr lang="ru-RU" sz="2000" dirty="0" smtClean="0">
                <a:solidFill>
                  <a:srgbClr val="003366"/>
                </a:solidFill>
              </a:rPr>
              <a:t>. Все выше перечисленное</a:t>
            </a:r>
            <a:endParaRPr lang="ru-RU" sz="2000" dirty="0">
              <a:solidFill>
                <a:srgbClr val="003366"/>
              </a:solidFill>
            </a:endParaRPr>
          </a:p>
        </p:txBody>
      </p:sp>
      <p:pic>
        <p:nvPicPr>
          <p:cNvPr id="1026" name="Picture 2"/>
          <p:cNvPicPr>
            <a:picLocks noChangeAspect="1" noChangeArrowheads="1"/>
          </p:cNvPicPr>
          <p:nvPr/>
        </p:nvPicPr>
        <p:blipFill>
          <a:blip r:embed="rId3" cstate="print"/>
          <a:srcRect/>
          <a:stretch>
            <a:fillRect/>
          </a:stretch>
        </p:blipFill>
        <p:spPr bwMode="auto">
          <a:xfrm>
            <a:off x="6856533" y="3275294"/>
            <a:ext cx="2287467" cy="1524978"/>
          </a:xfrm>
          <a:prstGeom prst="rect">
            <a:avLst/>
          </a:prstGeom>
          <a:noFill/>
          <a:ln w="9525">
            <a:noFill/>
            <a:miter lim="800000"/>
            <a:headEnd/>
            <a:tailEnd/>
          </a:ln>
          <a:effectLst/>
        </p:spPr>
      </p:pic>
      <p:pic>
        <p:nvPicPr>
          <p:cNvPr id="1028" name="Picture 4" descr="http://im0-tub-ru.yandex.net/i?id=17982711-51-72&amp;n=21"/>
          <p:cNvPicPr>
            <a:picLocks noChangeAspect="1" noChangeArrowheads="1"/>
          </p:cNvPicPr>
          <p:nvPr/>
        </p:nvPicPr>
        <p:blipFill>
          <a:blip r:embed="rId4" cstate="print"/>
          <a:srcRect/>
          <a:stretch>
            <a:fillRect/>
          </a:stretch>
        </p:blipFill>
        <p:spPr bwMode="auto">
          <a:xfrm>
            <a:off x="5443003" y="3382439"/>
            <a:ext cx="1390650" cy="1428750"/>
          </a:xfrm>
          <a:prstGeom prst="rect">
            <a:avLst/>
          </a:prstGeom>
          <a:noFill/>
        </p:spPr>
      </p:pic>
      <p:cxnSp>
        <p:nvCxnSpPr>
          <p:cNvPr id="16" name="Прямая соединительная линия 15"/>
          <p:cNvCxnSpPr/>
          <p:nvPr/>
        </p:nvCxnSpPr>
        <p:spPr>
          <a:xfrm flipH="1">
            <a:off x="5532646" y="2060848"/>
            <a:ext cx="2467620" cy="2428868"/>
          </a:xfrm>
          <a:prstGeom prst="line">
            <a:avLst/>
          </a:prstGeom>
          <a:ln w="76200">
            <a:solidFill>
              <a:srgbClr val="FF0000"/>
            </a:solidFill>
          </a:ln>
        </p:spPr>
        <p:style>
          <a:lnRef idx="2">
            <a:schemeClr val="dk1"/>
          </a:lnRef>
          <a:fillRef idx="0">
            <a:schemeClr val="dk1"/>
          </a:fillRef>
          <a:effectRef idx="1">
            <a:schemeClr val="dk1"/>
          </a:effectRef>
          <a:fontRef idx="minor">
            <a:schemeClr val="tx1"/>
          </a:fontRef>
        </p:style>
      </p:cxnSp>
      <p:cxnSp>
        <p:nvCxnSpPr>
          <p:cNvPr id="14" name="Прямая соединительная линия 13"/>
          <p:cNvCxnSpPr/>
          <p:nvPr/>
        </p:nvCxnSpPr>
        <p:spPr>
          <a:xfrm>
            <a:off x="5796136" y="2060848"/>
            <a:ext cx="2818915" cy="2528430"/>
          </a:xfrm>
          <a:prstGeom prst="line">
            <a:avLst/>
          </a:prstGeom>
          <a:ln w="76200">
            <a:solidFill>
              <a:srgbClr val="FF0000"/>
            </a:solidFill>
          </a:ln>
        </p:spPr>
        <p:style>
          <a:lnRef idx="2">
            <a:schemeClr val="dk1"/>
          </a:lnRef>
          <a:fillRef idx="0">
            <a:schemeClr val="dk1"/>
          </a:fillRef>
          <a:effectRef idx="1">
            <a:schemeClr val="dk1"/>
          </a:effectRef>
          <a:fontRef idx="minor">
            <a:schemeClr val="tx1"/>
          </a:fontRef>
        </p:style>
      </p:cxnSp>
      <p:sp>
        <p:nvSpPr>
          <p:cNvPr id="13" name="Rectangle 13"/>
          <p:cNvSpPr>
            <a:spLocks noChangeArrowheads="1"/>
          </p:cNvSpPr>
          <p:nvPr/>
        </p:nvSpPr>
        <p:spPr bwMode="auto">
          <a:xfrm>
            <a:off x="3071802" y="5715016"/>
            <a:ext cx="8569325" cy="433387"/>
          </a:xfrm>
          <a:prstGeom prst="rect">
            <a:avLst/>
          </a:prstGeom>
          <a:noFill/>
          <a:ln w="9525">
            <a:noFill/>
            <a:miter lim="800000"/>
            <a:headEnd/>
            <a:tailEnd/>
          </a:ln>
          <a:effectLst/>
        </p:spPr>
        <p:txBody>
          <a:bodyPr wrap="none" anchor="ctr"/>
          <a:lstStyle/>
          <a:p>
            <a:endParaRPr lang="ru-RU" sz="1400" i="1" dirty="0">
              <a:cs typeface="Arial" pitchFamily="34" charset="0"/>
            </a:endParaRPr>
          </a:p>
        </p:txBody>
      </p:sp>
      <p:sp>
        <p:nvSpPr>
          <p:cNvPr id="18" name="Rectangle 5"/>
          <p:cNvSpPr>
            <a:spLocks noChangeArrowheads="1"/>
          </p:cNvSpPr>
          <p:nvPr/>
        </p:nvSpPr>
        <p:spPr bwMode="auto">
          <a:xfrm>
            <a:off x="2124075" y="6354763"/>
            <a:ext cx="5616575" cy="242887"/>
          </a:xfrm>
          <a:prstGeom prst="rect">
            <a:avLst/>
          </a:prstGeom>
          <a:noFill/>
          <a:ln w="9525">
            <a:noFill/>
            <a:miter lim="800000"/>
            <a:headEnd/>
            <a:tailEnd/>
          </a:ln>
          <a:effectLst/>
        </p:spPr>
        <p:txBody>
          <a:bodyPr wrap="none" anchor="ctr"/>
          <a:lstStyle/>
          <a:p>
            <a:pPr algn="ctr"/>
            <a:endParaRPr lang="ru-RU" sz="1400" b="1" i="1" dirty="0">
              <a:solidFill>
                <a:schemeClr val="bg1"/>
              </a:solidFill>
              <a:cs typeface="Arial" pitchFamily="34" charset="0"/>
            </a:endParaRPr>
          </a:p>
        </p:txBody>
      </p:sp>
      <p:sp>
        <p:nvSpPr>
          <p:cNvPr id="20" name="Rectangle 3"/>
          <p:cNvSpPr>
            <a:spLocks noChangeArrowheads="1"/>
          </p:cNvSpPr>
          <p:nvPr/>
        </p:nvSpPr>
        <p:spPr bwMode="auto">
          <a:xfrm>
            <a:off x="0" y="6196045"/>
            <a:ext cx="9144000" cy="692150"/>
          </a:xfrm>
          <a:prstGeom prst="rect">
            <a:avLst/>
          </a:prstGeom>
          <a:solidFill>
            <a:srgbClr val="C1FFC1"/>
          </a:solidFill>
          <a:ln w="9525">
            <a:noFill/>
            <a:miter lim="800000"/>
            <a:headEnd/>
            <a:tailEnd/>
          </a:ln>
          <a:effectLst/>
        </p:spPr>
        <p:txBody>
          <a:bodyPr wrap="none" anchor="ctr"/>
          <a:lstStyle/>
          <a:p>
            <a:pPr algn="ctr"/>
            <a:r>
              <a:rPr lang="ru-RU" sz="1600" b="1" dirty="0" smtClean="0"/>
              <a:t>Национальные рекомендации «Кардиоваскулярная профилактика 2017»</a:t>
            </a:r>
            <a:endParaRPr lang="ru-RU" sz="1600" b="1" dirty="0"/>
          </a:p>
        </p:txBody>
      </p:sp>
    </p:spTree>
    <p:extLst>
      <p:ext uri="{BB962C8B-B14F-4D97-AF65-F5344CB8AC3E}">
        <p14:creationId xmlns:p14="http://schemas.microsoft.com/office/powerpoint/2010/main" val="1449865490"/>
      </p:ext>
    </p:extLst>
  </p:cSld>
  <p:clrMapOvr>
    <a:masterClrMapping/>
  </p:clrMapOvr>
  <p:transition>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descr="82145955_salt.jpg"/>
          <p:cNvPicPr>
            <a:picLocks noChangeAspect="1"/>
          </p:cNvPicPr>
          <p:nvPr/>
        </p:nvPicPr>
        <p:blipFill>
          <a:blip r:embed="rId2" cstate="print"/>
          <a:stretch>
            <a:fillRect/>
          </a:stretch>
        </p:blipFill>
        <p:spPr>
          <a:xfrm>
            <a:off x="6264006" y="1628800"/>
            <a:ext cx="1440160" cy="1455320"/>
          </a:xfrm>
          <a:prstGeom prst="rect">
            <a:avLst/>
          </a:prstGeom>
          <a:ln w="28575">
            <a:noFill/>
          </a:ln>
        </p:spPr>
      </p:pic>
      <p:sp>
        <p:nvSpPr>
          <p:cNvPr id="2" name="Прямоугольник 1"/>
          <p:cNvSpPr/>
          <p:nvPr/>
        </p:nvSpPr>
        <p:spPr>
          <a:xfrm>
            <a:off x="0" y="214290"/>
            <a:ext cx="5364088" cy="461665"/>
          </a:xfrm>
          <a:prstGeom prst="rect">
            <a:avLst/>
          </a:prstGeom>
        </p:spPr>
        <p:txBody>
          <a:bodyPr wrap="square">
            <a:spAutoFit/>
          </a:bodyPr>
          <a:lstStyle/>
          <a:p>
            <a:pPr algn="ctr"/>
            <a:r>
              <a:rPr lang="ru-RU" sz="2400" b="1" dirty="0" smtClean="0">
                <a:solidFill>
                  <a:srgbClr val="C00000"/>
                </a:solidFill>
              </a:rPr>
              <a:t>Как сократить потребление соли?</a:t>
            </a:r>
            <a:endParaRPr lang="ru-RU" sz="2400" b="1" dirty="0">
              <a:solidFill>
                <a:srgbClr val="C00000"/>
              </a:solidFill>
            </a:endParaRPr>
          </a:p>
        </p:txBody>
      </p:sp>
      <p:sp>
        <p:nvSpPr>
          <p:cNvPr id="3" name="Прямоугольник 2"/>
          <p:cNvSpPr/>
          <p:nvPr/>
        </p:nvSpPr>
        <p:spPr>
          <a:xfrm>
            <a:off x="395536" y="1079992"/>
            <a:ext cx="4968552" cy="4401205"/>
          </a:xfrm>
          <a:prstGeom prst="rect">
            <a:avLst/>
          </a:prstGeom>
        </p:spPr>
        <p:txBody>
          <a:bodyPr wrap="square">
            <a:spAutoFit/>
          </a:bodyPr>
          <a:lstStyle/>
          <a:p>
            <a:r>
              <a:rPr lang="ru-RU" sz="2000" dirty="0" smtClean="0">
                <a:solidFill>
                  <a:srgbClr val="C00000"/>
                </a:solidFill>
              </a:rPr>
              <a:t>1. </a:t>
            </a:r>
            <a:r>
              <a:rPr lang="ru-RU" sz="2000" dirty="0" smtClean="0">
                <a:solidFill>
                  <a:srgbClr val="003366"/>
                </a:solidFill>
              </a:rPr>
              <a:t>Недосаливать пищу (как при ее приготовлении, так и при ее употреблении)</a:t>
            </a:r>
          </a:p>
          <a:p>
            <a:endParaRPr lang="ru-RU" sz="2000" dirty="0" smtClean="0">
              <a:solidFill>
                <a:srgbClr val="003366"/>
              </a:solidFill>
            </a:endParaRPr>
          </a:p>
          <a:p>
            <a:r>
              <a:rPr lang="ru-RU" sz="2000" dirty="0" smtClean="0">
                <a:solidFill>
                  <a:srgbClr val="C00000"/>
                </a:solidFill>
              </a:rPr>
              <a:t>2</a:t>
            </a:r>
            <a:r>
              <a:rPr lang="ru-RU" sz="2000" dirty="0" smtClean="0">
                <a:solidFill>
                  <a:srgbClr val="003366"/>
                </a:solidFill>
              </a:rPr>
              <a:t>. Значительно ограничить потребление солений и потребление продуктов промышленной переработки, например, колбас, чипсов и полуфабрикатов</a:t>
            </a:r>
          </a:p>
          <a:p>
            <a:endParaRPr lang="ru-RU" sz="2000" dirty="0" smtClean="0">
              <a:solidFill>
                <a:srgbClr val="003366"/>
              </a:solidFill>
            </a:endParaRPr>
          </a:p>
          <a:p>
            <a:r>
              <a:rPr lang="ru-RU" sz="2000" dirty="0" smtClean="0">
                <a:solidFill>
                  <a:srgbClr val="C00000"/>
                </a:solidFill>
              </a:rPr>
              <a:t>3</a:t>
            </a:r>
            <a:r>
              <a:rPr lang="ru-RU" sz="2000" dirty="0" smtClean="0">
                <a:solidFill>
                  <a:srgbClr val="003366"/>
                </a:solidFill>
              </a:rPr>
              <a:t>. Ограничить потребление продуктов, в состав которых входят содержащие натрий и пищевые добавки (например, </a:t>
            </a:r>
            <a:r>
              <a:rPr lang="ru-RU" sz="2000" dirty="0" err="1" smtClean="0">
                <a:solidFill>
                  <a:srgbClr val="003366"/>
                </a:solidFill>
              </a:rPr>
              <a:t>глутамат</a:t>
            </a:r>
            <a:r>
              <a:rPr lang="ru-RU" sz="2000" dirty="0" smtClean="0">
                <a:solidFill>
                  <a:srgbClr val="003366"/>
                </a:solidFill>
              </a:rPr>
              <a:t> натрия или сода)</a:t>
            </a:r>
          </a:p>
          <a:p>
            <a:endParaRPr lang="ru-RU" sz="2000" dirty="0" smtClean="0">
              <a:solidFill>
                <a:srgbClr val="003366"/>
              </a:solidFill>
            </a:endParaRPr>
          </a:p>
          <a:p>
            <a:r>
              <a:rPr lang="ru-RU" sz="2000" dirty="0" smtClean="0">
                <a:solidFill>
                  <a:srgbClr val="C00000"/>
                </a:solidFill>
              </a:rPr>
              <a:t>4</a:t>
            </a:r>
            <a:r>
              <a:rPr lang="ru-RU" sz="2000" dirty="0" smtClean="0">
                <a:solidFill>
                  <a:srgbClr val="003366"/>
                </a:solidFill>
              </a:rPr>
              <a:t>. </a:t>
            </a:r>
            <a:r>
              <a:rPr lang="ru-RU" sz="2000" b="1" dirty="0" smtClean="0">
                <a:solidFill>
                  <a:srgbClr val="C00000"/>
                </a:solidFill>
              </a:rPr>
              <a:t>Все выше перечисленное</a:t>
            </a:r>
            <a:endParaRPr lang="ru-RU" sz="2000" b="1" dirty="0">
              <a:solidFill>
                <a:srgbClr val="C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6856533" y="3275294"/>
            <a:ext cx="2287467" cy="1524978"/>
          </a:xfrm>
          <a:prstGeom prst="rect">
            <a:avLst/>
          </a:prstGeom>
          <a:noFill/>
          <a:ln w="9525">
            <a:noFill/>
            <a:miter lim="800000"/>
            <a:headEnd/>
            <a:tailEnd/>
          </a:ln>
          <a:effectLst/>
        </p:spPr>
      </p:pic>
      <p:pic>
        <p:nvPicPr>
          <p:cNvPr id="1028" name="Picture 4" descr="http://im0-tub-ru.yandex.net/i?id=17982711-51-72&amp;n=21"/>
          <p:cNvPicPr>
            <a:picLocks noChangeAspect="1" noChangeArrowheads="1"/>
          </p:cNvPicPr>
          <p:nvPr/>
        </p:nvPicPr>
        <p:blipFill>
          <a:blip r:embed="rId4" cstate="print"/>
          <a:srcRect/>
          <a:stretch>
            <a:fillRect/>
          </a:stretch>
        </p:blipFill>
        <p:spPr bwMode="auto">
          <a:xfrm>
            <a:off x="5443003" y="3382439"/>
            <a:ext cx="1390650" cy="1428750"/>
          </a:xfrm>
          <a:prstGeom prst="rect">
            <a:avLst/>
          </a:prstGeom>
          <a:noFill/>
        </p:spPr>
      </p:pic>
      <p:cxnSp>
        <p:nvCxnSpPr>
          <p:cNvPr id="16" name="Прямая соединительная линия 15"/>
          <p:cNvCxnSpPr/>
          <p:nvPr/>
        </p:nvCxnSpPr>
        <p:spPr>
          <a:xfrm flipH="1">
            <a:off x="5532646" y="2060848"/>
            <a:ext cx="2467620" cy="2428868"/>
          </a:xfrm>
          <a:prstGeom prst="line">
            <a:avLst/>
          </a:prstGeom>
          <a:ln w="76200">
            <a:solidFill>
              <a:srgbClr val="FF0000"/>
            </a:solidFill>
          </a:ln>
        </p:spPr>
        <p:style>
          <a:lnRef idx="2">
            <a:schemeClr val="dk1"/>
          </a:lnRef>
          <a:fillRef idx="0">
            <a:schemeClr val="dk1"/>
          </a:fillRef>
          <a:effectRef idx="1">
            <a:schemeClr val="dk1"/>
          </a:effectRef>
          <a:fontRef idx="minor">
            <a:schemeClr val="tx1"/>
          </a:fontRef>
        </p:style>
      </p:cxnSp>
      <p:cxnSp>
        <p:nvCxnSpPr>
          <p:cNvPr id="14" name="Прямая соединительная линия 13"/>
          <p:cNvCxnSpPr/>
          <p:nvPr/>
        </p:nvCxnSpPr>
        <p:spPr>
          <a:xfrm>
            <a:off x="5796136" y="2060848"/>
            <a:ext cx="2818915" cy="2528430"/>
          </a:xfrm>
          <a:prstGeom prst="line">
            <a:avLst/>
          </a:prstGeom>
          <a:ln w="76200">
            <a:solidFill>
              <a:srgbClr val="FF0000"/>
            </a:solidFill>
          </a:ln>
        </p:spPr>
        <p:style>
          <a:lnRef idx="2">
            <a:schemeClr val="dk1"/>
          </a:lnRef>
          <a:fillRef idx="0">
            <a:schemeClr val="dk1"/>
          </a:fillRef>
          <a:effectRef idx="1">
            <a:schemeClr val="dk1"/>
          </a:effectRef>
          <a:fontRef idx="minor">
            <a:schemeClr val="tx1"/>
          </a:fontRef>
        </p:style>
      </p:cxnSp>
      <p:sp>
        <p:nvSpPr>
          <p:cNvPr id="13" name="Rectangle 13"/>
          <p:cNvSpPr>
            <a:spLocks noChangeArrowheads="1"/>
          </p:cNvSpPr>
          <p:nvPr/>
        </p:nvSpPr>
        <p:spPr bwMode="auto">
          <a:xfrm>
            <a:off x="3071802" y="5715016"/>
            <a:ext cx="8569325" cy="433387"/>
          </a:xfrm>
          <a:prstGeom prst="rect">
            <a:avLst/>
          </a:prstGeom>
          <a:noFill/>
          <a:ln w="9525">
            <a:noFill/>
            <a:miter lim="800000"/>
            <a:headEnd/>
            <a:tailEnd/>
          </a:ln>
          <a:effectLst/>
        </p:spPr>
        <p:txBody>
          <a:bodyPr wrap="none" anchor="ctr"/>
          <a:lstStyle/>
          <a:p>
            <a:endParaRPr lang="ru-RU" sz="1400" i="1" dirty="0">
              <a:solidFill>
                <a:prstClr val="black"/>
              </a:solidFill>
              <a:cs typeface="Arial" pitchFamily="34" charset="0"/>
            </a:endParaRPr>
          </a:p>
        </p:txBody>
      </p:sp>
      <p:sp>
        <p:nvSpPr>
          <p:cNvPr id="18" name="Rectangle 5"/>
          <p:cNvSpPr>
            <a:spLocks noChangeArrowheads="1"/>
          </p:cNvSpPr>
          <p:nvPr/>
        </p:nvSpPr>
        <p:spPr bwMode="auto">
          <a:xfrm>
            <a:off x="2124075" y="6354763"/>
            <a:ext cx="5616575" cy="242887"/>
          </a:xfrm>
          <a:prstGeom prst="rect">
            <a:avLst/>
          </a:prstGeom>
          <a:noFill/>
          <a:ln w="9525">
            <a:noFill/>
            <a:miter lim="800000"/>
            <a:headEnd/>
            <a:tailEnd/>
          </a:ln>
          <a:effectLst/>
        </p:spPr>
        <p:txBody>
          <a:bodyPr wrap="none" anchor="ctr"/>
          <a:lstStyle/>
          <a:p>
            <a:pPr algn="ctr"/>
            <a:endParaRPr lang="ru-RU" sz="1400" b="1" i="1" dirty="0">
              <a:solidFill>
                <a:prstClr val="white"/>
              </a:solidFill>
              <a:cs typeface="Arial" pitchFamily="34" charset="0"/>
            </a:endParaRPr>
          </a:p>
        </p:txBody>
      </p:sp>
      <p:sp>
        <p:nvSpPr>
          <p:cNvPr id="20" name="Rectangle 3"/>
          <p:cNvSpPr>
            <a:spLocks noChangeArrowheads="1"/>
          </p:cNvSpPr>
          <p:nvPr/>
        </p:nvSpPr>
        <p:spPr bwMode="auto">
          <a:xfrm>
            <a:off x="0" y="6196045"/>
            <a:ext cx="9144000" cy="692150"/>
          </a:xfrm>
          <a:prstGeom prst="rect">
            <a:avLst/>
          </a:prstGeom>
          <a:solidFill>
            <a:srgbClr val="C1FFC1"/>
          </a:solidFill>
          <a:ln w="9525">
            <a:noFill/>
            <a:miter lim="800000"/>
            <a:headEnd/>
            <a:tailEnd/>
          </a:ln>
          <a:effectLst/>
        </p:spPr>
        <p:txBody>
          <a:bodyPr wrap="none" anchor="ctr"/>
          <a:lstStyle/>
          <a:p>
            <a:pPr algn="ctr"/>
            <a:r>
              <a:rPr lang="ru-RU" sz="1600" b="1" dirty="0" smtClean="0">
                <a:solidFill>
                  <a:prstClr val="black"/>
                </a:solidFill>
              </a:rPr>
              <a:t>Национальные рекомендации «Кардиоваскулярная профилактика 2017»</a:t>
            </a:r>
            <a:endParaRPr lang="ru-RU" sz="1600" b="1" dirty="0">
              <a:solidFill>
                <a:prstClr val="black"/>
              </a:solidFill>
            </a:endParaRPr>
          </a:p>
        </p:txBody>
      </p:sp>
    </p:spTree>
    <p:extLst>
      <p:ext uri="{BB962C8B-B14F-4D97-AF65-F5344CB8AC3E}">
        <p14:creationId xmlns:p14="http://schemas.microsoft.com/office/powerpoint/2010/main" val="3166510287"/>
      </p:ext>
    </p:extLst>
  </p:cSld>
  <p:clrMapOvr>
    <a:masterClrMapping/>
  </p:clrMapOvr>
  <p:transition>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2" cstate="print"/>
          <a:srcRect/>
          <a:stretch>
            <a:fillRect/>
          </a:stretch>
        </p:blipFill>
        <p:spPr bwMode="auto">
          <a:xfrm>
            <a:off x="6372200" y="1887126"/>
            <a:ext cx="2016223" cy="1229404"/>
          </a:xfrm>
          <a:prstGeom prst="rect">
            <a:avLst/>
          </a:prstGeom>
          <a:noFill/>
          <a:ln w="9525">
            <a:noFill/>
            <a:miter lim="800000"/>
            <a:headEnd/>
            <a:tailEnd/>
          </a:ln>
        </p:spPr>
      </p:pic>
      <p:sp>
        <p:nvSpPr>
          <p:cNvPr id="2" name="Rectangle 2"/>
          <p:cNvSpPr>
            <a:spLocks noChangeArrowheads="1"/>
          </p:cNvSpPr>
          <p:nvPr/>
        </p:nvSpPr>
        <p:spPr bwMode="auto">
          <a:xfrm>
            <a:off x="-36004" y="7937"/>
            <a:ext cx="9144000" cy="714375"/>
          </a:xfrm>
          <a:prstGeom prst="rect">
            <a:avLst/>
          </a:prstGeom>
          <a:noFill/>
          <a:ln w="9525">
            <a:noFill/>
            <a:miter lim="800000"/>
            <a:headEnd/>
            <a:tailEnd/>
          </a:ln>
        </p:spPr>
        <p:txBody>
          <a:bodyPr anchor="ctr"/>
          <a:lstStyle/>
          <a:p>
            <a:pPr algn="ctr"/>
            <a:r>
              <a:rPr lang="ru-RU" sz="2400" b="1" dirty="0" smtClean="0">
                <a:solidFill>
                  <a:schemeClr val="accent5">
                    <a:lumMod val="50000"/>
                  </a:schemeClr>
                </a:solidFill>
              </a:rPr>
              <a:t>Что следует знать о лекарствах для нормализации АД?</a:t>
            </a:r>
            <a:endParaRPr lang="ru-RU" sz="2400" b="1" dirty="0">
              <a:solidFill>
                <a:schemeClr val="accent5">
                  <a:lumMod val="50000"/>
                </a:schemeClr>
              </a:solidFill>
            </a:endParaRPr>
          </a:p>
        </p:txBody>
      </p:sp>
      <p:sp>
        <p:nvSpPr>
          <p:cNvPr id="5" name="Прямоугольник 4"/>
          <p:cNvSpPr/>
          <p:nvPr/>
        </p:nvSpPr>
        <p:spPr>
          <a:xfrm>
            <a:off x="611560" y="3327073"/>
            <a:ext cx="8352928" cy="2585323"/>
          </a:xfrm>
          <a:prstGeom prst="rect">
            <a:avLst/>
          </a:prstGeom>
        </p:spPr>
        <p:txBody>
          <a:bodyPr wrap="square">
            <a:spAutoFit/>
          </a:bodyPr>
          <a:lstStyle/>
          <a:p>
            <a:pPr lvl="0">
              <a:buClr>
                <a:srgbClr val="00B050"/>
              </a:buClr>
              <a:buFont typeface="Wingdings" pitchFamily="2" charset="2"/>
              <a:buChar char="ü"/>
            </a:pPr>
            <a:endParaRPr lang="ru-RU" dirty="0" smtClean="0"/>
          </a:p>
          <a:p>
            <a:pPr lvl="0">
              <a:buClr>
                <a:srgbClr val="00B050"/>
              </a:buClr>
            </a:pPr>
            <a:r>
              <a:rPr lang="ru-RU" b="1" dirty="0" smtClean="0">
                <a:solidFill>
                  <a:srgbClr val="00B050"/>
                </a:solidFill>
                <a:sym typeface="Wingdings 2"/>
              </a:rPr>
              <a:t>  </a:t>
            </a:r>
            <a:r>
              <a:rPr lang="ru-RU" b="1" dirty="0" smtClean="0"/>
              <a:t>Лекарства для снижения АД должен назначать только врач.</a:t>
            </a:r>
          </a:p>
          <a:p>
            <a:pPr lvl="0">
              <a:buClr>
                <a:srgbClr val="00B050"/>
              </a:buClr>
            </a:pPr>
            <a:r>
              <a:rPr lang="ru-RU" b="1" dirty="0" smtClean="0"/>
              <a:t>Эти лекарства необходимо принимать регулярно, без перерывов, строго в </a:t>
            </a:r>
          </a:p>
          <a:p>
            <a:pPr lvl="0">
              <a:buClr>
                <a:srgbClr val="00B050"/>
              </a:buClr>
            </a:pPr>
            <a:r>
              <a:rPr lang="ru-RU" b="1" dirty="0" smtClean="0"/>
              <a:t>дозах, рекомендованных врачом </a:t>
            </a:r>
          </a:p>
          <a:p>
            <a:pPr lvl="0">
              <a:buClr>
                <a:srgbClr val="00B050"/>
              </a:buClr>
            </a:pPr>
            <a:r>
              <a:rPr lang="ru-RU" b="1" dirty="0" smtClean="0">
                <a:solidFill>
                  <a:srgbClr val="00B050"/>
                </a:solidFill>
                <a:sym typeface="Wingdings 2"/>
              </a:rPr>
              <a:t>  </a:t>
            </a:r>
            <a:r>
              <a:rPr lang="ru-RU" b="1" dirty="0" smtClean="0">
                <a:solidFill>
                  <a:prstClr val="black"/>
                </a:solidFill>
              </a:rPr>
              <a:t>Никогда </a:t>
            </a:r>
            <a:r>
              <a:rPr lang="ru-RU" b="1" dirty="0">
                <a:solidFill>
                  <a:prstClr val="black"/>
                </a:solidFill>
              </a:rPr>
              <a:t>не прекращайте прием назначенных препаратов самостоятельно. Даже если </a:t>
            </a:r>
            <a:r>
              <a:rPr lang="ru-RU" b="1" dirty="0" smtClean="0">
                <a:solidFill>
                  <a:prstClr val="black"/>
                </a:solidFill>
              </a:rPr>
              <a:t>появились </a:t>
            </a:r>
            <a:r>
              <a:rPr lang="ru-RU" b="1" dirty="0">
                <a:solidFill>
                  <a:prstClr val="black"/>
                </a:solidFill>
              </a:rPr>
              <a:t>побочные эффекты (например, слабость, сухой кашель, отеки щиколоток, кожные высыпания), сначала проконсультируйтесь с врачом</a:t>
            </a:r>
            <a:r>
              <a:rPr lang="ru-RU" b="1" dirty="0" smtClean="0">
                <a:solidFill>
                  <a:prstClr val="black"/>
                </a:solidFill>
              </a:rPr>
              <a:t>. </a:t>
            </a:r>
            <a:endParaRPr lang="ru-RU" b="1" dirty="0">
              <a:solidFill>
                <a:prstClr val="black"/>
              </a:solidFill>
            </a:endParaRPr>
          </a:p>
          <a:p>
            <a:pPr lvl="0">
              <a:buClr>
                <a:srgbClr val="00B050"/>
              </a:buClr>
            </a:pPr>
            <a:r>
              <a:rPr lang="ru-RU" b="1" dirty="0">
                <a:solidFill>
                  <a:srgbClr val="00B050"/>
                </a:solidFill>
                <a:sym typeface="Wingdings 2"/>
              </a:rPr>
              <a:t> </a:t>
            </a:r>
            <a:r>
              <a:rPr lang="ru-RU" b="1" dirty="0" smtClean="0"/>
              <a:t>При одновременном использовании нескольких препаратов разных классов их действие усиливается. </a:t>
            </a:r>
          </a:p>
        </p:txBody>
      </p:sp>
      <p:sp>
        <p:nvSpPr>
          <p:cNvPr id="31746" name="AutoShape 2" descr="Картинки по запросу pil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 name="Прямоугольник 8"/>
          <p:cNvSpPr/>
          <p:nvPr/>
        </p:nvSpPr>
        <p:spPr>
          <a:xfrm>
            <a:off x="155574" y="869509"/>
            <a:ext cx="8952929" cy="2492990"/>
          </a:xfrm>
          <a:prstGeom prst="rect">
            <a:avLst/>
          </a:prstGeom>
        </p:spPr>
        <p:txBody>
          <a:bodyPr wrap="square">
            <a:spAutoFit/>
          </a:bodyPr>
          <a:lstStyle/>
          <a:p>
            <a:pPr>
              <a:spcBef>
                <a:spcPts val="600"/>
              </a:spcBef>
              <a:buClr>
                <a:srgbClr val="00B050"/>
              </a:buClr>
            </a:pPr>
            <a:r>
              <a:rPr lang="ru-RU" altLang="ru-RU" b="1" dirty="0">
                <a:latin typeface="Calibri" pitchFamily="34" charset="0"/>
              </a:rPr>
              <a:t> </a:t>
            </a:r>
            <a:r>
              <a:rPr lang="ru-RU" altLang="ru-RU" b="1" dirty="0" smtClean="0">
                <a:latin typeface="Calibri" pitchFamily="34" charset="0"/>
              </a:rPr>
              <a:t>          5 ОСНОВНЫХ КЛАССОВ АНТИГИПЕРТЕНЗИВНЫХ ПРЕПАРАТОВ</a:t>
            </a:r>
          </a:p>
          <a:p>
            <a:pPr lvl="1">
              <a:spcBef>
                <a:spcPts val="600"/>
              </a:spcBef>
              <a:buClr>
                <a:srgbClr val="00B050"/>
              </a:buClr>
            </a:pPr>
            <a:r>
              <a:rPr lang="ru-RU" b="1" dirty="0" smtClean="0">
                <a:solidFill>
                  <a:srgbClr val="C00000"/>
                </a:solidFill>
                <a:sym typeface="Wingdings"/>
              </a:rPr>
              <a:t> </a:t>
            </a:r>
            <a:r>
              <a:rPr lang="ru-RU" b="1" dirty="0" smtClean="0">
                <a:solidFill>
                  <a:prstClr val="black"/>
                </a:solidFill>
              </a:rPr>
              <a:t>Ингибиторы </a:t>
            </a:r>
            <a:r>
              <a:rPr lang="ru-RU" b="1" dirty="0">
                <a:solidFill>
                  <a:prstClr val="black"/>
                </a:solidFill>
              </a:rPr>
              <a:t>АПФ </a:t>
            </a:r>
            <a:r>
              <a:rPr lang="ru-RU" dirty="0" smtClean="0">
                <a:solidFill>
                  <a:prstClr val="black"/>
                </a:solidFill>
              </a:rPr>
              <a:t>(например, </a:t>
            </a:r>
            <a:r>
              <a:rPr lang="ru-RU" dirty="0" err="1" smtClean="0">
                <a:solidFill>
                  <a:prstClr val="black"/>
                </a:solidFill>
              </a:rPr>
              <a:t>эналаприл</a:t>
            </a:r>
            <a:r>
              <a:rPr lang="ru-RU" dirty="0" smtClean="0">
                <a:solidFill>
                  <a:prstClr val="black"/>
                </a:solidFill>
              </a:rPr>
              <a:t>)</a:t>
            </a:r>
          </a:p>
          <a:p>
            <a:pPr lvl="1">
              <a:spcBef>
                <a:spcPts val="600"/>
              </a:spcBef>
              <a:buClr>
                <a:srgbClr val="00B050"/>
              </a:buClr>
            </a:pPr>
            <a:r>
              <a:rPr lang="ru-RU" b="1" dirty="0" smtClean="0">
                <a:solidFill>
                  <a:srgbClr val="C00000"/>
                </a:solidFill>
                <a:sym typeface="Wingdings"/>
              </a:rPr>
              <a:t> </a:t>
            </a:r>
            <a:r>
              <a:rPr lang="ru-RU" b="1" dirty="0" smtClean="0">
                <a:solidFill>
                  <a:prstClr val="black"/>
                </a:solidFill>
              </a:rPr>
              <a:t>Антагонисты </a:t>
            </a:r>
            <a:r>
              <a:rPr lang="ru-RU" b="1" dirty="0">
                <a:solidFill>
                  <a:prstClr val="black"/>
                </a:solidFill>
              </a:rPr>
              <a:t>рецепторов </a:t>
            </a:r>
            <a:r>
              <a:rPr lang="ru-RU" b="1" dirty="0" err="1">
                <a:solidFill>
                  <a:prstClr val="black"/>
                </a:solidFill>
              </a:rPr>
              <a:t>ангиотензина</a:t>
            </a:r>
            <a:r>
              <a:rPr lang="ru-RU" b="1" dirty="0">
                <a:solidFill>
                  <a:prstClr val="black"/>
                </a:solidFill>
              </a:rPr>
              <a:t> </a:t>
            </a:r>
            <a:r>
              <a:rPr lang="en-US" b="1" dirty="0" smtClean="0">
                <a:solidFill>
                  <a:prstClr val="black"/>
                </a:solidFill>
              </a:rPr>
              <a:t>II</a:t>
            </a:r>
            <a:r>
              <a:rPr lang="ru-RU" b="1" dirty="0" smtClean="0">
                <a:solidFill>
                  <a:prstClr val="black"/>
                </a:solidFill>
              </a:rPr>
              <a:t> </a:t>
            </a:r>
            <a:r>
              <a:rPr lang="ru-RU" dirty="0" smtClean="0">
                <a:solidFill>
                  <a:prstClr val="black"/>
                </a:solidFill>
              </a:rPr>
              <a:t>(например, </a:t>
            </a:r>
            <a:r>
              <a:rPr lang="ru-RU" dirty="0" err="1" smtClean="0">
                <a:solidFill>
                  <a:prstClr val="black"/>
                </a:solidFill>
              </a:rPr>
              <a:t>лозартан</a:t>
            </a:r>
            <a:r>
              <a:rPr lang="ru-RU" dirty="0" smtClean="0">
                <a:solidFill>
                  <a:prstClr val="black"/>
                </a:solidFill>
              </a:rPr>
              <a:t>)</a:t>
            </a:r>
            <a:endParaRPr lang="ru-RU" dirty="0">
              <a:solidFill>
                <a:prstClr val="black"/>
              </a:solidFill>
            </a:endParaRPr>
          </a:p>
          <a:p>
            <a:pPr lvl="1">
              <a:spcBef>
                <a:spcPts val="600"/>
              </a:spcBef>
              <a:buClr>
                <a:srgbClr val="00B050"/>
              </a:buClr>
            </a:pPr>
            <a:r>
              <a:rPr lang="ru-RU" b="1" dirty="0" smtClean="0">
                <a:solidFill>
                  <a:srgbClr val="C00000"/>
                </a:solidFill>
                <a:sym typeface="Wingdings"/>
              </a:rPr>
              <a:t> </a:t>
            </a:r>
            <a:r>
              <a:rPr lang="ru-RU" b="1" dirty="0" smtClean="0"/>
              <a:t>Диуретики </a:t>
            </a:r>
            <a:r>
              <a:rPr lang="ru-RU" dirty="0" smtClean="0"/>
              <a:t>(например, гипотиазид)</a:t>
            </a:r>
          </a:p>
          <a:p>
            <a:pPr lvl="1">
              <a:spcBef>
                <a:spcPts val="600"/>
              </a:spcBef>
              <a:buClr>
                <a:srgbClr val="00B050"/>
              </a:buClr>
            </a:pPr>
            <a:r>
              <a:rPr lang="ru-RU" b="1" dirty="0" smtClean="0">
                <a:solidFill>
                  <a:srgbClr val="C00000"/>
                </a:solidFill>
                <a:sym typeface="Wingdings"/>
              </a:rPr>
              <a:t> </a:t>
            </a:r>
            <a:r>
              <a:rPr lang="ru-RU" b="1" dirty="0" smtClean="0"/>
              <a:t>Антагонисты кальция </a:t>
            </a:r>
            <a:r>
              <a:rPr lang="ru-RU" dirty="0" smtClean="0"/>
              <a:t>(например, </a:t>
            </a:r>
            <a:r>
              <a:rPr lang="ru-RU" dirty="0" err="1" smtClean="0"/>
              <a:t>амлодипин</a:t>
            </a:r>
            <a:r>
              <a:rPr lang="ru-RU" dirty="0" smtClean="0"/>
              <a:t>)</a:t>
            </a:r>
          </a:p>
          <a:p>
            <a:pPr lvl="1">
              <a:spcBef>
                <a:spcPts val="600"/>
              </a:spcBef>
              <a:buClr>
                <a:srgbClr val="00B050"/>
              </a:buClr>
            </a:pPr>
            <a:r>
              <a:rPr lang="ru-RU" b="1" dirty="0" smtClean="0">
                <a:solidFill>
                  <a:srgbClr val="C00000"/>
                </a:solidFill>
                <a:sym typeface="Wingdings"/>
              </a:rPr>
              <a:t> </a:t>
            </a:r>
            <a:r>
              <a:rPr lang="ru-RU" b="1" dirty="0" smtClean="0"/>
              <a:t>Бета-блокаторы </a:t>
            </a:r>
            <a:r>
              <a:rPr lang="ru-RU" dirty="0" smtClean="0"/>
              <a:t>(например, </a:t>
            </a:r>
            <a:r>
              <a:rPr lang="ru-RU" dirty="0" err="1" smtClean="0"/>
              <a:t>метапролол</a:t>
            </a:r>
            <a:r>
              <a:rPr lang="ru-RU" dirty="0" smtClean="0"/>
              <a:t>)</a:t>
            </a:r>
          </a:p>
          <a:p>
            <a:pPr lvl="1">
              <a:spcBef>
                <a:spcPts val="600"/>
              </a:spcBef>
              <a:buClr>
                <a:srgbClr val="00B050"/>
              </a:buClr>
            </a:pPr>
            <a:endParaRPr lang="ru-RU" b="1" dirty="0" smtClean="0"/>
          </a:p>
        </p:txBody>
      </p:sp>
      <p:sp>
        <p:nvSpPr>
          <p:cNvPr id="11" name="Правая фигурная скобка 10"/>
          <p:cNvSpPr/>
          <p:nvPr/>
        </p:nvSpPr>
        <p:spPr>
          <a:xfrm>
            <a:off x="4788024" y="2636912"/>
            <a:ext cx="144016" cy="576064"/>
          </a:xfrm>
          <a:prstGeom prst="righ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 name="Прямоугольник 12"/>
          <p:cNvSpPr/>
          <p:nvPr/>
        </p:nvSpPr>
        <p:spPr>
          <a:xfrm>
            <a:off x="538768" y="729197"/>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 name="Rectangle 3"/>
          <p:cNvSpPr>
            <a:spLocks noChangeArrowheads="1"/>
          </p:cNvSpPr>
          <p:nvPr/>
        </p:nvSpPr>
        <p:spPr bwMode="auto">
          <a:xfrm>
            <a:off x="0" y="6196045"/>
            <a:ext cx="9144000" cy="692150"/>
          </a:xfrm>
          <a:prstGeom prst="rect">
            <a:avLst/>
          </a:prstGeom>
          <a:solidFill>
            <a:srgbClr val="C1FFC1"/>
          </a:solidFill>
          <a:ln w="9525">
            <a:noFill/>
            <a:miter lim="800000"/>
            <a:headEnd/>
            <a:tailEnd/>
          </a:ln>
          <a:effectLst/>
        </p:spPr>
        <p:txBody>
          <a:bodyPr wrap="none" anchor="ctr"/>
          <a:lstStyle/>
          <a:p>
            <a:pPr algn="ctr"/>
            <a:r>
              <a:rPr lang="ru-RU" sz="1600" b="1" dirty="0" smtClean="0">
                <a:solidFill>
                  <a:prstClr val="black"/>
                </a:solidFill>
              </a:rPr>
              <a:t>Национальные рекомендации «Кардиоваскулярная профилактика 2017»</a:t>
            </a:r>
            <a:endParaRPr lang="ru-RU" sz="1600" b="1" dirty="0">
              <a:solidFill>
                <a:prstClr val="black"/>
              </a:solidFill>
            </a:endParaRPr>
          </a:p>
        </p:txBody>
      </p:sp>
    </p:spTree>
    <p:extLst>
      <p:ext uri="{BB962C8B-B14F-4D97-AF65-F5344CB8AC3E}">
        <p14:creationId xmlns:p14="http://schemas.microsoft.com/office/powerpoint/2010/main" val="221381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6562" y="188640"/>
            <a:ext cx="8538566" cy="523220"/>
          </a:xfrm>
          <a:prstGeom prst="rect">
            <a:avLst/>
          </a:prstGeom>
        </p:spPr>
        <p:txBody>
          <a:bodyPr wrap="square">
            <a:spAutoFit/>
          </a:bodyPr>
          <a:lstStyle/>
          <a:p>
            <a:pPr algn="ctr"/>
            <a:r>
              <a:rPr lang="ru-RU" sz="2800" b="1" dirty="0" smtClean="0">
                <a:solidFill>
                  <a:schemeClr val="accent5">
                    <a:lumMod val="50000"/>
                  </a:schemeClr>
                </a:solidFill>
                <a:latin typeface="Calibri" pitchFamily="34" charset="0"/>
              </a:rPr>
              <a:t>Факторы риска инсульта: </a:t>
            </a:r>
            <a:r>
              <a:rPr lang="ru-RU" sz="2800" b="1" dirty="0" smtClean="0">
                <a:solidFill>
                  <a:srgbClr val="C00000"/>
                </a:solidFill>
                <a:latin typeface="Calibri" pitchFamily="34" charset="0"/>
              </a:rPr>
              <a:t>фибрилляция предсердий</a:t>
            </a:r>
            <a:endParaRPr lang="ru-RU" sz="2800" b="1" dirty="0">
              <a:solidFill>
                <a:srgbClr val="C00000"/>
              </a:solidFill>
            </a:endParaRPr>
          </a:p>
        </p:txBody>
      </p:sp>
      <p:sp>
        <p:nvSpPr>
          <p:cNvPr id="3" name="Прямоугольник 2"/>
          <p:cNvSpPr/>
          <p:nvPr/>
        </p:nvSpPr>
        <p:spPr>
          <a:xfrm>
            <a:off x="395536" y="1124744"/>
            <a:ext cx="8428750" cy="3231654"/>
          </a:xfrm>
          <a:prstGeom prst="rect">
            <a:avLst/>
          </a:prstGeom>
        </p:spPr>
        <p:txBody>
          <a:bodyPr wrap="square">
            <a:spAutoFit/>
          </a:bodyPr>
          <a:lstStyle/>
          <a:p>
            <a:pPr marL="285750" indent="-285750" algn="just">
              <a:buFont typeface="Wingdings" panose="05000000000000000000" pitchFamily="2" charset="2"/>
              <a:buChar char="q"/>
            </a:pPr>
            <a:r>
              <a:rPr lang="ru-RU" dirty="0" smtClean="0">
                <a:solidFill>
                  <a:srgbClr val="C00000"/>
                </a:solidFill>
                <a:sym typeface="Wingdings"/>
              </a:rPr>
              <a:t> </a:t>
            </a:r>
            <a:r>
              <a:rPr lang="ru-RU" b="1" dirty="0" smtClean="0">
                <a:latin typeface="Calibri" pitchFamily="34" charset="0"/>
              </a:rPr>
              <a:t>Фибрилляция предсердий (мерцательная аритмия) – это наиболее часто встречающееся устойчивое нарушение ритма сердца. </a:t>
            </a:r>
          </a:p>
          <a:p>
            <a:pPr algn="just"/>
            <a:endParaRPr lang="ru-RU" b="1" dirty="0">
              <a:latin typeface="Calibri" pitchFamily="34" charset="0"/>
            </a:endParaRPr>
          </a:p>
          <a:p>
            <a:pPr marL="285750" indent="-285750" algn="just">
              <a:buFont typeface="Wingdings" panose="05000000000000000000" pitchFamily="2" charset="2"/>
              <a:buChar char="q"/>
            </a:pPr>
            <a:r>
              <a:rPr lang="ru-RU" dirty="0" smtClean="0">
                <a:solidFill>
                  <a:srgbClr val="C00000"/>
                </a:solidFill>
                <a:sym typeface="Wingdings"/>
              </a:rPr>
              <a:t> </a:t>
            </a:r>
            <a:r>
              <a:rPr lang="ru-RU" b="1" dirty="0" smtClean="0">
                <a:latin typeface="Calibri" pitchFamily="34" charset="0"/>
              </a:rPr>
              <a:t>При мерцательной аритмии в предсердиях возникают хаотические электрические сигналы, в результате чего сердце сокращается неритмично. </a:t>
            </a:r>
          </a:p>
          <a:p>
            <a:pPr marL="285750" indent="-285750" algn="just">
              <a:buFont typeface="Wingdings" panose="05000000000000000000" pitchFamily="2" charset="2"/>
              <a:buChar char="q"/>
            </a:pPr>
            <a:endParaRPr lang="ru-RU" b="1" dirty="0">
              <a:latin typeface="Calibri" pitchFamily="34" charset="0"/>
            </a:endParaRPr>
          </a:p>
          <a:p>
            <a:pPr marL="285750" indent="-285750" algn="just">
              <a:buFont typeface="Wingdings" panose="05000000000000000000" pitchFamily="2" charset="2"/>
              <a:buChar char="q"/>
            </a:pPr>
            <a:r>
              <a:rPr lang="ru-RU" dirty="0" smtClean="0">
                <a:solidFill>
                  <a:srgbClr val="C00000"/>
                </a:solidFill>
                <a:sym typeface="Wingdings"/>
              </a:rPr>
              <a:t> </a:t>
            </a:r>
            <a:r>
              <a:rPr lang="ru-RU" b="1" dirty="0" smtClean="0">
                <a:latin typeface="Calibri" pitchFamily="34" charset="0"/>
              </a:rPr>
              <a:t>Такая неправильная работа предсердий может приводить к образованию в них сгустков крови (тромбов)</a:t>
            </a:r>
          </a:p>
          <a:p>
            <a:pPr marL="285750" indent="-285750" algn="just">
              <a:buFont typeface="Wingdings" panose="05000000000000000000" pitchFamily="2" charset="2"/>
              <a:buChar char="q"/>
            </a:pPr>
            <a:endParaRPr lang="ru-RU" b="1" dirty="0">
              <a:latin typeface="Calibri" pitchFamily="34" charset="0"/>
            </a:endParaRPr>
          </a:p>
          <a:p>
            <a:pPr marL="285750" indent="-285750" algn="just">
              <a:buFont typeface="Wingdings" panose="05000000000000000000" pitchFamily="2" charset="2"/>
              <a:buChar char="q"/>
            </a:pPr>
            <a:r>
              <a:rPr lang="ru-RU" dirty="0" smtClean="0">
                <a:solidFill>
                  <a:srgbClr val="C00000"/>
                </a:solidFill>
                <a:sym typeface="Wingdings"/>
              </a:rPr>
              <a:t> </a:t>
            </a:r>
            <a:r>
              <a:rPr lang="ru-RU" b="1" dirty="0" smtClean="0">
                <a:latin typeface="Calibri" pitchFamily="34" charset="0"/>
              </a:rPr>
              <a:t>Если такой тромб или его часть с кровотоком попадает в мозг, у человека развивается инсульт</a:t>
            </a:r>
            <a:endParaRPr lang="ru-RU" b="1" dirty="0"/>
          </a:p>
        </p:txBody>
      </p:sp>
      <p:pic>
        <p:nvPicPr>
          <p:cNvPr id="5" name="Picture 3"/>
          <p:cNvPicPr>
            <a:picLocks noChangeAspect="1" noChangeArrowheads="1"/>
          </p:cNvPicPr>
          <p:nvPr/>
        </p:nvPicPr>
        <p:blipFill>
          <a:blip r:embed="rId3" cstate="print"/>
          <a:srcRect/>
          <a:stretch>
            <a:fillRect/>
          </a:stretch>
        </p:blipFill>
        <p:spPr bwMode="auto">
          <a:xfrm>
            <a:off x="2843808" y="4429108"/>
            <a:ext cx="3714776" cy="2428892"/>
          </a:xfrm>
          <a:prstGeom prst="rect">
            <a:avLst/>
          </a:prstGeom>
          <a:noFill/>
          <a:ln w="9525">
            <a:noFill/>
            <a:miter lim="800000"/>
            <a:headEnd/>
            <a:tailEnd/>
          </a:ln>
          <a:effectLst/>
        </p:spPr>
      </p:pic>
      <p:sp>
        <p:nvSpPr>
          <p:cNvPr id="7" name="Прямоугольник 6"/>
          <p:cNvSpPr/>
          <p:nvPr/>
        </p:nvSpPr>
        <p:spPr>
          <a:xfrm>
            <a:off x="605847" y="836712"/>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42836021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6562" y="188640"/>
            <a:ext cx="8538566" cy="523220"/>
          </a:xfrm>
          <a:prstGeom prst="rect">
            <a:avLst/>
          </a:prstGeom>
        </p:spPr>
        <p:txBody>
          <a:bodyPr wrap="square">
            <a:spAutoFit/>
          </a:bodyPr>
          <a:lstStyle/>
          <a:p>
            <a:pPr algn="ctr"/>
            <a:r>
              <a:rPr lang="ru-RU" sz="2800" b="1" dirty="0" smtClean="0">
                <a:solidFill>
                  <a:srgbClr val="4BACC6">
                    <a:lumMod val="50000"/>
                  </a:srgbClr>
                </a:solidFill>
              </a:rPr>
              <a:t>Факторы риска инсульта: </a:t>
            </a:r>
            <a:r>
              <a:rPr lang="ru-RU" sz="2800" b="1" dirty="0" smtClean="0">
                <a:solidFill>
                  <a:srgbClr val="C00000"/>
                </a:solidFill>
              </a:rPr>
              <a:t>фибрилляция предсердий</a:t>
            </a:r>
            <a:endParaRPr lang="ru-RU" sz="2800" b="1" dirty="0">
              <a:solidFill>
                <a:srgbClr val="C00000"/>
              </a:solidFill>
            </a:endParaRPr>
          </a:p>
        </p:txBody>
      </p:sp>
      <p:sp>
        <p:nvSpPr>
          <p:cNvPr id="7" name="Прямоугольник 6"/>
          <p:cNvSpPr/>
          <p:nvPr/>
        </p:nvSpPr>
        <p:spPr>
          <a:xfrm>
            <a:off x="605847" y="836712"/>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 name="Прямоугольник 5"/>
          <p:cNvSpPr/>
          <p:nvPr/>
        </p:nvSpPr>
        <p:spPr>
          <a:xfrm>
            <a:off x="755576" y="1124744"/>
            <a:ext cx="8064896" cy="3416320"/>
          </a:xfrm>
          <a:prstGeom prst="rect">
            <a:avLst/>
          </a:prstGeom>
        </p:spPr>
        <p:txBody>
          <a:bodyPr wrap="square">
            <a:spAutoFit/>
          </a:bodyPr>
          <a:lstStyle/>
          <a:p>
            <a:pPr marL="285750" indent="-285750">
              <a:spcAft>
                <a:spcPts val="1200"/>
              </a:spcAft>
              <a:buFont typeface="Wingdings" pitchFamily="2" charset="2"/>
              <a:buChar char="ü"/>
            </a:pPr>
            <a:r>
              <a:rPr lang="ru-RU" sz="2800" dirty="0" smtClean="0"/>
              <a:t>Фибрилляция предсердий увеличивает </a:t>
            </a:r>
            <a:r>
              <a:rPr lang="ru-RU" sz="2800" b="1" dirty="0" smtClean="0">
                <a:solidFill>
                  <a:srgbClr val="FF0000"/>
                </a:solidFill>
                <a:effectLst>
                  <a:outerShdw blurRad="38100" dist="38100" dir="2700000" algn="tl">
                    <a:srgbClr val="000000">
                      <a:alpha val="43137"/>
                    </a:srgbClr>
                  </a:outerShdw>
                </a:effectLst>
              </a:rPr>
              <a:t>риск развития инсульта в 3 раза </a:t>
            </a:r>
          </a:p>
          <a:p>
            <a:pPr marL="285750" indent="-285750">
              <a:spcAft>
                <a:spcPts val="1200"/>
              </a:spcAft>
              <a:buFont typeface="Wingdings" pitchFamily="2" charset="2"/>
              <a:buChar char="ü"/>
            </a:pPr>
            <a:r>
              <a:rPr lang="ru-RU" sz="2800" dirty="0" smtClean="0"/>
              <a:t>Если у Вас есть фибрилляция предсердий, врач с помощью специальной Шкалы оценит Ваш риск развития инсульта </a:t>
            </a:r>
          </a:p>
          <a:p>
            <a:pPr marL="285750" indent="-285750">
              <a:spcAft>
                <a:spcPts val="1200"/>
              </a:spcAft>
              <a:buFont typeface="Wingdings" pitchFamily="2" charset="2"/>
              <a:buChar char="ü"/>
            </a:pPr>
            <a:r>
              <a:rPr lang="ru-RU" sz="2800" dirty="0" smtClean="0"/>
              <a:t>Если риск повышен, врач назначит лекарства, предотвращающие развитие инсульта  </a:t>
            </a:r>
          </a:p>
        </p:txBody>
      </p:sp>
      <p:pic>
        <p:nvPicPr>
          <p:cNvPr id="9" name="Picture 2"/>
          <p:cNvPicPr>
            <a:picLocks noChangeAspect="1" noChangeArrowheads="1"/>
          </p:cNvPicPr>
          <p:nvPr/>
        </p:nvPicPr>
        <p:blipFill>
          <a:blip r:embed="rId3" cstate="print"/>
          <a:srcRect/>
          <a:stretch>
            <a:fillRect/>
          </a:stretch>
        </p:blipFill>
        <p:spPr bwMode="auto">
          <a:xfrm>
            <a:off x="5669240" y="4829383"/>
            <a:ext cx="2857552" cy="1752579"/>
          </a:xfrm>
          <a:prstGeom prst="rect">
            <a:avLst/>
          </a:prstGeom>
          <a:noFill/>
          <a:ln w="9525">
            <a:noFill/>
            <a:miter lim="800000"/>
            <a:headEnd/>
            <a:tailEnd/>
          </a:ln>
          <a:effectLst/>
        </p:spPr>
      </p:pic>
      <p:pic>
        <p:nvPicPr>
          <p:cNvPr id="2050" name="Picture 2" descr="ÐÐ¾ÑÐ¾Ð¶ÐµÐµ Ð¸Ð·Ð¾Ð±ÑÐ°Ð¶ÐµÐ½Ð¸Ð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676960"/>
            <a:ext cx="2808312" cy="190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8549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467544" y="2596262"/>
            <a:ext cx="836442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B050"/>
                </a:solidFill>
                <a:effectLst/>
                <a:ea typeface="Times New Roman" pitchFamily="18" charset="0"/>
                <a:cs typeface="Arial" pitchFamily="34" charset="0"/>
              </a:rPr>
              <a:t>Укажите, через сколько лет после отказа от курения риск развития инсульта снижается до уровня никогда не курившего человека</a:t>
            </a:r>
            <a:endParaRPr kumimoji="0" lang="ru-RU" sz="2400" b="0" i="0" u="none" strike="noStrike" cap="none" normalizeH="0" baseline="0" dirty="0" smtClean="0">
              <a:ln>
                <a:noFill/>
              </a:ln>
              <a:solidFill>
                <a:srgbClr val="00B050"/>
              </a:solidFill>
              <a:effectLst/>
              <a:ea typeface="Times New Roman" pitchFamily="18" charset="0"/>
              <a:cs typeface="Arial" pitchFamily="34" charset="0"/>
            </a:endParaRPr>
          </a:p>
        </p:txBody>
      </p:sp>
      <p:pic>
        <p:nvPicPr>
          <p:cNvPr id="5" name="Picture 6" descr="https://encrypted-tbn1.gstatic.com/images?q=tbn:ANd9GcQsFIdaiMFeiIBbewKOlbYnay324g_NSr3eRdotkShUpF0PoPqj"/>
          <p:cNvPicPr>
            <a:picLocks noChangeAspect="1" noChangeArrowheads="1"/>
          </p:cNvPicPr>
          <p:nvPr/>
        </p:nvPicPr>
        <p:blipFill>
          <a:blip r:embed="rId2" cstate="print"/>
          <a:srcRect/>
          <a:stretch>
            <a:fillRect/>
          </a:stretch>
        </p:blipFill>
        <p:spPr bwMode="auto">
          <a:xfrm>
            <a:off x="7092280" y="5013176"/>
            <a:ext cx="1703682" cy="1703682"/>
          </a:xfrm>
          <a:prstGeom prst="rect">
            <a:avLst/>
          </a:prstGeom>
          <a:noFill/>
        </p:spPr>
      </p:pic>
      <p:pic>
        <p:nvPicPr>
          <p:cNvPr id="27651" name="Picture 3" descr="Картинки по запросу smoking and heart"/>
          <p:cNvPicPr>
            <a:picLocks noChangeAspect="1" noChangeArrowheads="1"/>
          </p:cNvPicPr>
          <p:nvPr/>
        </p:nvPicPr>
        <p:blipFill>
          <a:blip r:embed="rId3" cstate="print"/>
          <a:srcRect/>
          <a:stretch>
            <a:fillRect/>
          </a:stretch>
        </p:blipFill>
        <p:spPr bwMode="auto">
          <a:xfrm>
            <a:off x="0" y="0"/>
            <a:ext cx="4187924" cy="2354982"/>
          </a:xfrm>
          <a:prstGeom prst="rect">
            <a:avLst/>
          </a:prstGeom>
          <a:noFill/>
        </p:spPr>
      </p:pic>
      <p:sp>
        <p:nvSpPr>
          <p:cNvPr id="7" name="Прямоугольник 6"/>
          <p:cNvSpPr/>
          <p:nvPr/>
        </p:nvSpPr>
        <p:spPr>
          <a:xfrm>
            <a:off x="4283968" y="188640"/>
            <a:ext cx="4860032" cy="1815882"/>
          </a:xfrm>
          <a:prstGeom prst="rect">
            <a:avLst/>
          </a:prstGeom>
        </p:spPr>
        <p:txBody>
          <a:bodyPr wrap="square">
            <a:spAutoFit/>
          </a:bodyPr>
          <a:lstStyle/>
          <a:p>
            <a:r>
              <a:rPr lang="ru-RU" sz="2800" b="1" dirty="0" smtClean="0"/>
              <a:t>Отказ от курения – одна из самых важных вещей, которые Вы можете сделать для своего здоровья</a:t>
            </a:r>
            <a:endParaRPr lang="ru-RU" sz="2800" dirty="0"/>
          </a:p>
        </p:txBody>
      </p:sp>
      <p:sp>
        <p:nvSpPr>
          <p:cNvPr id="6" name="Прямоугольник 5"/>
          <p:cNvSpPr/>
          <p:nvPr/>
        </p:nvSpPr>
        <p:spPr>
          <a:xfrm>
            <a:off x="683568" y="3796591"/>
            <a:ext cx="4464496" cy="2292935"/>
          </a:xfrm>
          <a:prstGeom prst="rect">
            <a:avLst/>
          </a:prstGeom>
        </p:spPr>
        <p:txBody>
          <a:bodyPr wrap="square">
            <a:spAutoFit/>
          </a:bodyPr>
          <a:lstStyle/>
          <a:p>
            <a:pPr marL="514350" indent="-514350">
              <a:spcAft>
                <a:spcPts val="600"/>
              </a:spcAft>
              <a:buClr>
                <a:srgbClr val="FF0000"/>
              </a:buClr>
              <a:buFont typeface="+mj-lt"/>
              <a:buAutoNum type="arabicPeriod"/>
            </a:pPr>
            <a:r>
              <a:rPr lang="ru-RU" sz="3200" dirty="0" smtClean="0"/>
              <a:t>Через 1 год</a:t>
            </a:r>
          </a:p>
          <a:p>
            <a:pPr marL="514350" indent="-514350">
              <a:spcAft>
                <a:spcPts val="600"/>
              </a:spcAft>
              <a:buClr>
                <a:srgbClr val="FF0000"/>
              </a:buClr>
              <a:buFont typeface="+mj-lt"/>
              <a:buAutoNum type="arabicPeriod"/>
            </a:pPr>
            <a:r>
              <a:rPr lang="ru-RU" sz="3200" dirty="0" smtClean="0"/>
              <a:t>Через 5 лет</a:t>
            </a:r>
          </a:p>
          <a:p>
            <a:pPr marL="514350" indent="-514350">
              <a:spcAft>
                <a:spcPts val="600"/>
              </a:spcAft>
              <a:buClr>
                <a:srgbClr val="FF0000"/>
              </a:buClr>
              <a:buFont typeface="+mj-lt"/>
              <a:buAutoNum type="arabicPeriod"/>
            </a:pPr>
            <a:r>
              <a:rPr lang="ru-RU" sz="3200" dirty="0" smtClean="0"/>
              <a:t>Через 10 лет </a:t>
            </a:r>
          </a:p>
          <a:p>
            <a:pPr marL="514350" indent="-514350">
              <a:spcAft>
                <a:spcPts val="600"/>
              </a:spcAft>
              <a:buClr>
                <a:srgbClr val="FF0000"/>
              </a:buClr>
              <a:buFont typeface="+mj-lt"/>
              <a:buAutoNum type="arabicPeriod"/>
            </a:pPr>
            <a:r>
              <a:rPr lang="ru-RU" sz="3200" dirty="0" smtClean="0"/>
              <a:t>Никогда</a:t>
            </a:r>
          </a:p>
        </p:txBody>
      </p:sp>
    </p:spTree>
    <p:extLst>
      <p:ext uri="{BB962C8B-B14F-4D97-AF65-F5344CB8AC3E}">
        <p14:creationId xmlns:p14="http://schemas.microsoft.com/office/powerpoint/2010/main" val="38251547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467544" y="2596262"/>
            <a:ext cx="836442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B050"/>
                </a:solidFill>
                <a:effectLst/>
                <a:ea typeface="Times New Roman" pitchFamily="18" charset="0"/>
                <a:cs typeface="Arial" pitchFamily="34" charset="0"/>
              </a:rPr>
              <a:t>Укажите, через сколько лет после отказа от курения риск развития инсульта снижается до уровня никогда не курившего человека</a:t>
            </a:r>
            <a:endParaRPr kumimoji="0" lang="ru-RU" sz="2400" b="0" i="0" u="none" strike="noStrike" cap="none" normalizeH="0" baseline="0" dirty="0" smtClean="0">
              <a:ln>
                <a:noFill/>
              </a:ln>
              <a:solidFill>
                <a:srgbClr val="00B050"/>
              </a:solidFill>
              <a:effectLst/>
              <a:ea typeface="Times New Roman" pitchFamily="18" charset="0"/>
              <a:cs typeface="Arial" pitchFamily="34" charset="0"/>
            </a:endParaRPr>
          </a:p>
        </p:txBody>
      </p:sp>
      <p:pic>
        <p:nvPicPr>
          <p:cNvPr id="5" name="Picture 6" descr="https://encrypted-tbn1.gstatic.com/images?q=tbn:ANd9GcQsFIdaiMFeiIBbewKOlbYnay324g_NSr3eRdotkShUpF0PoPqj"/>
          <p:cNvPicPr>
            <a:picLocks noChangeAspect="1" noChangeArrowheads="1"/>
          </p:cNvPicPr>
          <p:nvPr/>
        </p:nvPicPr>
        <p:blipFill>
          <a:blip r:embed="rId2" cstate="print"/>
          <a:srcRect/>
          <a:stretch>
            <a:fillRect/>
          </a:stretch>
        </p:blipFill>
        <p:spPr bwMode="auto">
          <a:xfrm>
            <a:off x="7092280" y="5013176"/>
            <a:ext cx="1703682" cy="1703682"/>
          </a:xfrm>
          <a:prstGeom prst="rect">
            <a:avLst/>
          </a:prstGeom>
          <a:noFill/>
        </p:spPr>
      </p:pic>
      <p:pic>
        <p:nvPicPr>
          <p:cNvPr id="27651" name="Picture 3" descr="Картинки по запросу smoking and heart"/>
          <p:cNvPicPr>
            <a:picLocks noChangeAspect="1" noChangeArrowheads="1"/>
          </p:cNvPicPr>
          <p:nvPr/>
        </p:nvPicPr>
        <p:blipFill>
          <a:blip r:embed="rId3" cstate="print"/>
          <a:srcRect/>
          <a:stretch>
            <a:fillRect/>
          </a:stretch>
        </p:blipFill>
        <p:spPr bwMode="auto">
          <a:xfrm>
            <a:off x="0" y="0"/>
            <a:ext cx="4187924" cy="2354982"/>
          </a:xfrm>
          <a:prstGeom prst="rect">
            <a:avLst/>
          </a:prstGeom>
          <a:noFill/>
        </p:spPr>
      </p:pic>
      <p:sp>
        <p:nvSpPr>
          <p:cNvPr id="7" name="Прямоугольник 6"/>
          <p:cNvSpPr/>
          <p:nvPr/>
        </p:nvSpPr>
        <p:spPr>
          <a:xfrm>
            <a:off x="4283968" y="188640"/>
            <a:ext cx="4860032" cy="1815882"/>
          </a:xfrm>
          <a:prstGeom prst="rect">
            <a:avLst/>
          </a:prstGeom>
        </p:spPr>
        <p:txBody>
          <a:bodyPr wrap="square">
            <a:spAutoFit/>
          </a:bodyPr>
          <a:lstStyle/>
          <a:p>
            <a:r>
              <a:rPr lang="ru-RU" sz="2800" b="1" dirty="0" smtClean="0"/>
              <a:t>Отказ от курения – одна из самых важных вещей, которые Вы можете сделать для своего здоровья</a:t>
            </a:r>
            <a:endParaRPr lang="ru-RU" sz="2800" dirty="0"/>
          </a:p>
        </p:txBody>
      </p:sp>
      <p:sp>
        <p:nvSpPr>
          <p:cNvPr id="6" name="Прямоугольник 5"/>
          <p:cNvSpPr/>
          <p:nvPr/>
        </p:nvSpPr>
        <p:spPr>
          <a:xfrm>
            <a:off x="683568" y="3796591"/>
            <a:ext cx="4464496" cy="2292935"/>
          </a:xfrm>
          <a:prstGeom prst="rect">
            <a:avLst/>
          </a:prstGeom>
        </p:spPr>
        <p:txBody>
          <a:bodyPr wrap="square">
            <a:spAutoFit/>
          </a:bodyPr>
          <a:lstStyle/>
          <a:p>
            <a:pPr marL="514350" indent="-514350">
              <a:spcAft>
                <a:spcPts val="600"/>
              </a:spcAft>
              <a:buClr>
                <a:srgbClr val="FF0000"/>
              </a:buClr>
              <a:buFont typeface="+mj-lt"/>
              <a:buAutoNum type="arabicPeriod"/>
            </a:pPr>
            <a:r>
              <a:rPr lang="ru-RU" sz="3200" dirty="0" smtClean="0"/>
              <a:t>Через 1 год</a:t>
            </a:r>
          </a:p>
          <a:p>
            <a:pPr marL="514350" indent="-514350">
              <a:spcAft>
                <a:spcPts val="600"/>
              </a:spcAft>
              <a:buClr>
                <a:srgbClr val="FF0000"/>
              </a:buClr>
              <a:buFont typeface="+mj-lt"/>
              <a:buAutoNum type="arabicPeriod"/>
            </a:pPr>
            <a:r>
              <a:rPr lang="ru-RU" sz="3200" b="1" dirty="0" smtClean="0">
                <a:solidFill>
                  <a:srgbClr val="C00000"/>
                </a:solidFill>
              </a:rPr>
              <a:t>Через 5 лет</a:t>
            </a:r>
          </a:p>
          <a:p>
            <a:pPr marL="514350" indent="-514350">
              <a:spcAft>
                <a:spcPts val="600"/>
              </a:spcAft>
              <a:buClr>
                <a:srgbClr val="FF0000"/>
              </a:buClr>
              <a:buFont typeface="+mj-lt"/>
              <a:buAutoNum type="arabicPeriod"/>
            </a:pPr>
            <a:r>
              <a:rPr lang="ru-RU" sz="3200" dirty="0" smtClean="0"/>
              <a:t>Через 10 лет </a:t>
            </a:r>
          </a:p>
          <a:p>
            <a:pPr marL="514350" indent="-514350">
              <a:spcAft>
                <a:spcPts val="600"/>
              </a:spcAft>
              <a:buClr>
                <a:srgbClr val="FF0000"/>
              </a:buClr>
              <a:buFont typeface="+mj-lt"/>
              <a:buAutoNum type="arabicPeriod"/>
            </a:pPr>
            <a:r>
              <a:rPr lang="ru-RU" sz="3200" dirty="0" smtClean="0"/>
              <a:t>Никогда</a:t>
            </a:r>
          </a:p>
        </p:txBody>
      </p:sp>
    </p:spTree>
    <p:extLst>
      <p:ext uri="{BB962C8B-B14F-4D97-AF65-F5344CB8AC3E}">
        <p14:creationId xmlns:p14="http://schemas.microsoft.com/office/powerpoint/2010/main" val="1851486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6"/>
          <p:cNvSpPr/>
          <p:nvPr/>
        </p:nvSpPr>
        <p:spPr>
          <a:xfrm>
            <a:off x="568916" y="1546565"/>
            <a:ext cx="3733300" cy="4101300"/>
          </a:xfrm>
          <a:prstGeom prst="rect">
            <a:avLst/>
          </a:prstGeom>
          <a:blipFill>
            <a:blip r:embed="rId2" cstate="print"/>
            <a:stretch>
              <a:fillRect/>
            </a:stretch>
          </a:blipFill>
        </p:spPr>
        <p:txBody>
          <a:bodyPr wrap="square" lIns="0" tIns="0" rIns="0" bIns="0" rtlCol="0"/>
          <a:lstStyle/>
          <a:p>
            <a:endParaRPr/>
          </a:p>
        </p:txBody>
      </p:sp>
      <p:sp>
        <p:nvSpPr>
          <p:cNvPr id="5" name="TextBox 4"/>
          <p:cNvSpPr txBox="1"/>
          <p:nvPr/>
        </p:nvSpPr>
        <p:spPr>
          <a:xfrm>
            <a:off x="5004048" y="1124744"/>
            <a:ext cx="3587804" cy="4944943"/>
          </a:xfrm>
          <a:prstGeom prst="rect">
            <a:avLst/>
          </a:prstGeom>
          <a:noFill/>
        </p:spPr>
        <p:txBody>
          <a:bodyPr wrap="square" rtlCol="0">
            <a:spAutoFit/>
          </a:bodyPr>
          <a:lstStyle/>
          <a:p>
            <a:pPr marR="5080">
              <a:lnSpc>
                <a:spcPct val="100000"/>
              </a:lnSpc>
              <a:spcBef>
                <a:spcPts val="100"/>
              </a:spcBef>
              <a:tabLst>
                <a:tab pos="299720" algn="l"/>
              </a:tabLst>
            </a:pPr>
            <a:r>
              <a:rPr lang="ru-RU" sz="2400" b="1" dirty="0">
                <a:solidFill>
                  <a:srgbClr val="C00000"/>
                </a:solidFill>
                <a:sym typeface="Wingdings"/>
              </a:rPr>
              <a:t> </a:t>
            </a:r>
            <a:r>
              <a:rPr lang="ru-RU" sz="2400" spc="-130" dirty="0" smtClean="0">
                <a:solidFill>
                  <a:schemeClr val="accent5">
                    <a:lumMod val="50000"/>
                  </a:schemeClr>
                </a:solidFill>
                <a:cs typeface="Trebuchet MS"/>
              </a:rPr>
              <a:t>Поражение мозговой артерии  атеросклерозом  – образование бляшек  – наростов из холестерина  и других  липидов </a:t>
            </a:r>
          </a:p>
          <a:p>
            <a:pPr marR="5080">
              <a:lnSpc>
                <a:spcPct val="100000"/>
              </a:lnSpc>
              <a:spcBef>
                <a:spcPts val="100"/>
              </a:spcBef>
              <a:tabLst>
                <a:tab pos="299720" algn="l"/>
              </a:tabLst>
            </a:pPr>
            <a:endParaRPr lang="ru-RU" sz="2400" spc="-130" dirty="0" smtClean="0">
              <a:solidFill>
                <a:schemeClr val="accent5">
                  <a:lumMod val="50000"/>
                </a:schemeClr>
              </a:solidFill>
              <a:cs typeface="Trebuchet MS"/>
            </a:endParaRPr>
          </a:p>
          <a:p>
            <a:pPr marR="5080">
              <a:lnSpc>
                <a:spcPct val="100000"/>
              </a:lnSpc>
              <a:spcBef>
                <a:spcPts val="100"/>
              </a:spcBef>
              <a:tabLst>
                <a:tab pos="299720" algn="l"/>
              </a:tabLst>
            </a:pPr>
            <a:r>
              <a:rPr lang="ru-RU" sz="2400" b="1" dirty="0">
                <a:solidFill>
                  <a:srgbClr val="C00000"/>
                </a:solidFill>
                <a:sym typeface="Wingdings"/>
              </a:rPr>
              <a:t> </a:t>
            </a:r>
            <a:r>
              <a:rPr lang="ru-RU" sz="2400" spc="-130" dirty="0" smtClean="0">
                <a:solidFill>
                  <a:schemeClr val="accent5">
                    <a:lumMod val="50000"/>
                  </a:schemeClr>
                </a:solidFill>
                <a:cs typeface="Trebuchet MS"/>
              </a:rPr>
              <a:t>Может  произойти  разрыв бляшки  и  образование кровяного сгустка  –  тромба</a:t>
            </a:r>
          </a:p>
          <a:p>
            <a:pPr marR="5080">
              <a:lnSpc>
                <a:spcPct val="100000"/>
              </a:lnSpc>
              <a:spcBef>
                <a:spcPts val="100"/>
              </a:spcBef>
              <a:tabLst>
                <a:tab pos="299720" algn="l"/>
              </a:tabLst>
            </a:pPr>
            <a:endParaRPr lang="ru-RU" sz="2400" spc="-130" dirty="0" smtClean="0">
              <a:solidFill>
                <a:schemeClr val="accent5">
                  <a:lumMod val="50000"/>
                </a:schemeClr>
              </a:solidFill>
              <a:cs typeface="Trebuchet MS"/>
            </a:endParaRPr>
          </a:p>
          <a:p>
            <a:pPr marR="5080">
              <a:lnSpc>
                <a:spcPct val="100000"/>
              </a:lnSpc>
              <a:spcBef>
                <a:spcPts val="100"/>
              </a:spcBef>
              <a:tabLst>
                <a:tab pos="299720" algn="l"/>
              </a:tabLst>
            </a:pPr>
            <a:r>
              <a:rPr lang="ru-RU" sz="2400" b="1" dirty="0">
                <a:solidFill>
                  <a:srgbClr val="C00000"/>
                </a:solidFill>
                <a:sym typeface="Wingdings"/>
              </a:rPr>
              <a:t> </a:t>
            </a:r>
            <a:r>
              <a:rPr lang="ru-RU" sz="2400" spc="-130" dirty="0" smtClean="0">
                <a:solidFill>
                  <a:schemeClr val="accent5">
                    <a:lumMod val="50000"/>
                  </a:schemeClr>
                </a:solidFill>
                <a:cs typeface="Trebuchet MS"/>
              </a:rPr>
              <a:t>При инсульте  происходит закупорка мозговой артерии образовавшимся  тромбом  </a:t>
            </a:r>
            <a:endParaRPr lang="ru-RU" sz="2400" dirty="0">
              <a:solidFill>
                <a:schemeClr val="accent5">
                  <a:lumMod val="50000"/>
                </a:schemeClr>
              </a:solidFill>
              <a:cs typeface="Trebuchet MS"/>
            </a:endParaRPr>
          </a:p>
        </p:txBody>
      </p:sp>
      <p:sp>
        <p:nvSpPr>
          <p:cNvPr id="7" name="Заголовок 1"/>
          <p:cNvSpPr>
            <a:spLocks noGrp="1"/>
          </p:cNvSpPr>
          <p:nvPr>
            <p:ph type="title"/>
          </p:nvPr>
        </p:nvSpPr>
        <p:spPr>
          <a:xfrm>
            <a:off x="467544" y="116632"/>
            <a:ext cx="8208912" cy="792088"/>
          </a:xfrm>
        </p:spPr>
        <p:txBody>
          <a:bodyPr>
            <a:normAutofit/>
          </a:bodyPr>
          <a:lstStyle/>
          <a:p>
            <a:r>
              <a:rPr lang="ru-RU" sz="2800" b="1" dirty="0" smtClean="0">
                <a:solidFill>
                  <a:schemeClr val="accent5">
                    <a:lumMod val="50000"/>
                  </a:schemeClr>
                </a:solidFill>
              </a:rPr>
              <a:t>Ишемический инсульт</a:t>
            </a:r>
            <a:endParaRPr lang="ru-RU" sz="2800" b="1" dirty="0">
              <a:solidFill>
                <a:schemeClr val="accent5">
                  <a:lumMod val="50000"/>
                </a:schemeClr>
              </a:solidFill>
            </a:endParaRPr>
          </a:p>
        </p:txBody>
      </p:sp>
      <p:sp>
        <p:nvSpPr>
          <p:cNvPr id="8" name="Прямоугольник 7"/>
          <p:cNvSpPr/>
          <p:nvPr/>
        </p:nvSpPr>
        <p:spPr>
          <a:xfrm>
            <a:off x="596320" y="980728"/>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41639305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2966756" y="252663"/>
            <a:ext cx="6177244" cy="535531"/>
          </a:xfrm>
          <a:solidFill>
            <a:schemeClr val="bg1"/>
          </a:solidFill>
          <a:ln/>
        </p:spPr>
        <p:txBody>
          <a:bodyPr wrap="square" anchor="t">
            <a:spAutoFit/>
          </a:bodyPr>
          <a:lstStyle/>
          <a:p>
            <a:r>
              <a:rPr lang="ru-RU" sz="3200" b="1" i="1" dirty="0">
                <a:solidFill>
                  <a:srgbClr val="C00000"/>
                </a:solidFill>
                <a:effectLst>
                  <a:outerShdw blurRad="38100" dist="38100" dir="2700000" algn="tl">
                    <a:srgbClr val="000000">
                      <a:alpha val="43137"/>
                    </a:srgbClr>
                  </a:outerShdw>
                </a:effectLst>
              </a:rPr>
              <a:t>Польза отказа от курения</a:t>
            </a:r>
            <a:endParaRPr lang="en-US" sz="3200" b="1" i="1" dirty="0">
              <a:solidFill>
                <a:srgbClr val="C00000"/>
              </a:solidFill>
              <a:effectLst>
                <a:outerShdw blurRad="38100" dist="38100" dir="2700000" algn="tl">
                  <a:srgbClr val="000000">
                    <a:alpha val="43137"/>
                  </a:srgbClr>
                </a:outerShdw>
              </a:effectLst>
            </a:endParaRPr>
          </a:p>
        </p:txBody>
      </p:sp>
      <p:sp>
        <p:nvSpPr>
          <p:cNvPr id="209925" name="Rectangle 5"/>
          <p:cNvSpPr>
            <a:spLocks noChangeArrowheads="1"/>
          </p:cNvSpPr>
          <p:nvPr/>
        </p:nvSpPr>
        <p:spPr bwMode="auto">
          <a:xfrm>
            <a:off x="792163" y="3709988"/>
            <a:ext cx="3059112" cy="942975"/>
          </a:xfrm>
          <a:prstGeom prst="rect">
            <a:avLst/>
          </a:prstGeom>
          <a:noFill/>
          <a:ln w="9525">
            <a:noFill/>
            <a:miter lim="800000"/>
            <a:headEnd/>
            <a:tailEnd/>
          </a:ln>
          <a:effectLst/>
        </p:spPr>
        <p:txBody>
          <a:bodyPr>
            <a:spAutoFit/>
          </a:bodyPr>
          <a:lstStyle/>
          <a:p>
            <a:pPr eaLnBrk="0" hangingPunct="0"/>
            <a:r>
              <a:rPr lang="ru-RU" sz="1400" b="1">
                <a:latin typeface="Arial "/>
                <a:cs typeface="Arial" pitchFamily="34" charset="0"/>
              </a:rPr>
              <a:t>Улучшается функция внешнего дыхания </a:t>
            </a:r>
            <a:r>
              <a:rPr lang="ru-RU" sz="1400" b="1">
                <a:latin typeface="Lucida Sans"/>
                <a:cs typeface="Arial" pitchFamily="34" charset="0"/>
              </a:rPr>
              <a:t>–</a:t>
            </a:r>
            <a:r>
              <a:rPr lang="ru-RU" sz="1400" b="1">
                <a:latin typeface="Arial "/>
                <a:cs typeface="Arial" pitchFamily="34" charset="0"/>
              </a:rPr>
              <a:t> уменьшаются кашель, отёк придаточных пазух носа, усталость, одышка</a:t>
            </a:r>
            <a:endParaRPr lang="en-US" sz="1400" b="1">
              <a:latin typeface="Arial "/>
              <a:ea typeface="MS PGothic" pitchFamily="34" charset="-128"/>
              <a:cs typeface="Arial" pitchFamily="34" charset="0"/>
            </a:endParaRPr>
          </a:p>
        </p:txBody>
      </p:sp>
      <p:sp>
        <p:nvSpPr>
          <p:cNvPr id="209926" name="Text Box 6"/>
          <p:cNvSpPr txBox="1">
            <a:spLocks noChangeArrowheads="1"/>
          </p:cNvSpPr>
          <p:nvPr/>
        </p:nvSpPr>
        <p:spPr bwMode="auto">
          <a:xfrm rot="-5400000">
            <a:off x="3140075" y="5219700"/>
            <a:ext cx="1304925" cy="314325"/>
          </a:xfrm>
          <a:prstGeom prst="rect">
            <a:avLst/>
          </a:prstGeom>
          <a:noFill/>
          <a:ln w="9525">
            <a:solidFill>
              <a:schemeClr val="bg1"/>
            </a:solidFill>
            <a:miter lim="800000"/>
            <a:headEnd/>
            <a:tailEnd/>
          </a:ln>
          <a:effectLst/>
        </p:spPr>
        <p:txBody>
          <a:bodyPr>
            <a:spAutoFit/>
          </a:bodyPr>
          <a:lstStyle/>
          <a:p>
            <a:pPr algn="ctr" eaLnBrk="0" hangingPunct="0">
              <a:spcBef>
                <a:spcPct val="50000"/>
              </a:spcBef>
            </a:pPr>
            <a:r>
              <a:rPr lang="en-US" sz="1400" b="1" dirty="0">
                <a:solidFill>
                  <a:srgbClr val="FF6600"/>
                </a:solidFill>
                <a:latin typeface="Arial "/>
                <a:ea typeface="MS PGothic" pitchFamily="34" charset="-128"/>
                <a:cs typeface="Arial" pitchFamily="34" charset="0"/>
              </a:rPr>
              <a:t>3 </a:t>
            </a:r>
            <a:r>
              <a:rPr lang="ru-RU" sz="1400" b="1" dirty="0">
                <a:solidFill>
                  <a:srgbClr val="FF6600"/>
                </a:solidFill>
                <a:latin typeface="Arial "/>
                <a:ea typeface="MS PGothic" pitchFamily="34" charset="-128"/>
                <a:cs typeface="Arial" pitchFamily="34" charset="0"/>
              </a:rPr>
              <a:t>месяца</a:t>
            </a:r>
            <a:endParaRPr lang="en-US" sz="1400" b="1" dirty="0">
              <a:solidFill>
                <a:srgbClr val="FF6600"/>
              </a:solidFill>
              <a:latin typeface="Arial "/>
              <a:ea typeface="MS PGothic" pitchFamily="34" charset="-128"/>
              <a:cs typeface="Arial" pitchFamily="34" charset="0"/>
            </a:endParaRPr>
          </a:p>
        </p:txBody>
      </p:sp>
      <p:sp>
        <p:nvSpPr>
          <p:cNvPr id="209927" name="Text Box 7"/>
          <p:cNvSpPr txBox="1">
            <a:spLocks noChangeArrowheads="1"/>
          </p:cNvSpPr>
          <p:nvPr/>
        </p:nvSpPr>
        <p:spPr bwMode="auto">
          <a:xfrm rot="-5400000">
            <a:off x="4414837" y="4002088"/>
            <a:ext cx="396875" cy="304800"/>
          </a:xfrm>
          <a:prstGeom prst="rect">
            <a:avLst/>
          </a:prstGeom>
          <a:noFill/>
          <a:ln w="9525">
            <a:noFill/>
            <a:miter lim="800000"/>
            <a:headEnd/>
            <a:tailEnd/>
          </a:ln>
          <a:effectLst/>
        </p:spPr>
        <p:txBody>
          <a:bodyPr vert="eaVert">
            <a:spAutoFit/>
          </a:bodyPr>
          <a:lstStyle/>
          <a:p>
            <a:pPr algn="ctr" eaLnBrk="0" hangingPunct="0">
              <a:spcBef>
                <a:spcPct val="50000"/>
              </a:spcBef>
            </a:pPr>
            <a:endParaRPr lang="ru-RU" sz="1400" b="1">
              <a:latin typeface="Arial "/>
              <a:ea typeface="MS PGothic" pitchFamily="34" charset="-128"/>
              <a:cs typeface="Arial" pitchFamily="34" charset="0"/>
            </a:endParaRPr>
          </a:p>
        </p:txBody>
      </p:sp>
      <p:sp>
        <p:nvSpPr>
          <p:cNvPr id="209928" name="Rectangle 8"/>
          <p:cNvSpPr>
            <a:spLocks noChangeArrowheads="1"/>
          </p:cNvSpPr>
          <p:nvPr/>
        </p:nvSpPr>
        <p:spPr bwMode="auto">
          <a:xfrm>
            <a:off x="2051050" y="1484313"/>
            <a:ext cx="4818063" cy="517525"/>
          </a:xfrm>
          <a:prstGeom prst="rect">
            <a:avLst/>
          </a:prstGeom>
          <a:noFill/>
          <a:ln w="9525">
            <a:noFill/>
            <a:miter lim="800000"/>
            <a:headEnd/>
            <a:tailEnd/>
          </a:ln>
          <a:effectLst/>
        </p:spPr>
        <p:txBody>
          <a:bodyPr>
            <a:spAutoFit/>
          </a:bodyPr>
          <a:lstStyle/>
          <a:p>
            <a:pPr algn="r" eaLnBrk="0" hangingPunct="0"/>
            <a:r>
              <a:rPr lang="ru-RU" sz="1400" b="1">
                <a:latin typeface="Arial "/>
                <a:cs typeface="Arial" pitchFamily="34" charset="0"/>
              </a:rPr>
              <a:t>Риск рака легких составляет</a:t>
            </a:r>
            <a:r>
              <a:rPr lang="en-US" sz="1400" b="1">
                <a:latin typeface="Arial "/>
                <a:ea typeface="MS PGothic" pitchFamily="34" charset="-128"/>
                <a:cs typeface="Arial" pitchFamily="34" charset="0"/>
              </a:rPr>
              <a:t> 30-50% </a:t>
            </a:r>
            <a:r>
              <a:rPr lang="ru-RU" sz="1400" b="1">
                <a:latin typeface="Arial "/>
                <a:cs typeface="Arial" pitchFamily="34" charset="0"/>
              </a:rPr>
              <a:t>риска курильщика</a:t>
            </a:r>
            <a:endParaRPr lang="en-US" sz="1400" b="1" baseline="30000">
              <a:latin typeface="Arial "/>
              <a:cs typeface="Arial" pitchFamily="34" charset="0"/>
            </a:endParaRPr>
          </a:p>
        </p:txBody>
      </p:sp>
      <p:sp>
        <p:nvSpPr>
          <p:cNvPr id="209930" name="Rectangle 10"/>
          <p:cNvSpPr>
            <a:spLocks noChangeArrowheads="1"/>
          </p:cNvSpPr>
          <p:nvPr/>
        </p:nvSpPr>
        <p:spPr bwMode="auto">
          <a:xfrm>
            <a:off x="1835150" y="3216275"/>
            <a:ext cx="3382963" cy="284163"/>
          </a:xfrm>
          <a:prstGeom prst="rect">
            <a:avLst/>
          </a:prstGeom>
          <a:noFill/>
          <a:ln w="9525">
            <a:noFill/>
            <a:miter lim="800000"/>
            <a:headEnd/>
            <a:tailEnd/>
          </a:ln>
          <a:effectLst/>
        </p:spPr>
        <p:txBody>
          <a:bodyPr>
            <a:spAutoFit/>
          </a:bodyPr>
          <a:lstStyle/>
          <a:p>
            <a:pPr algn="r" eaLnBrk="0" hangingPunct="0">
              <a:lnSpc>
                <a:spcPct val="90000"/>
              </a:lnSpc>
            </a:pPr>
            <a:r>
              <a:rPr lang="ru-RU" sz="1400" b="1">
                <a:latin typeface="Arial "/>
                <a:cs typeface="Arial" pitchFamily="34" charset="0"/>
              </a:rPr>
              <a:t>Риск ИБС снижается на </a:t>
            </a:r>
            <a:r>
              <a:rPr lang="en-US" sz="1400" b="1">
                <a:latin typeface="Arial "/>
                <a:ea typeface="MS PGothic" pitchFamily="34" charset="-128"/>
                <a:cs typeface="Arial" pitchFamily="34" charset="0"/>
              </a:rPr>
              <a:t>50%</a:t>
            </a:r>
            <a:endParaRPr lang="en-US" sz="1400" b="1" baseline="30000">
              <a:latin typeface="Arial "/>
              <a:ea typeface="MS PGothic" pitchFamily="34" charset="-128"/>
              <a:cs typeface="Arial" pitchFamily="34" charset="0"/>
            </a:endParaRPr>
          </a:p>
        </p:txBody>
      </p:sp>
      <p:sp>
        <p:nvSpPr>
          <p:cNvPr id="209931" name="Rectangle 11"/>
          <p:cNvSpPr>
            <a:spLocks noChangeArrowheads="1"/>
          </p:cNvSpPr>
          <p:nvPr/>
        </p:nvSpPr>
        <p:spPr bwMode="auto">
          <a:xfrm>
            <a:off x="179388" y="1052513"/>
            <a:ext cx="7602537" cy="304800"/>
          </a:xfrm>
          <a:prstGeom prst="rect">
            <a:avLst/>
          </a:prstGeom>
          <a:noFill/>
          <a:ln w="9525">
            <a:noFill/>
            <a:miter lim="800000"/>
            <a:headEnd/>
            <a:tailEnd/>
          </a:ln>
          <a:effectLst/>
        </p:spPr>
        <p:txBody>
          <a:bodyPr>
            <a:spAutoFit/>
          </a:bodyPr>
          <a:lstStyle/>
          <a:p>
            <a:pPr algn="r" eaLnBrk="0" hangingPunct="0"/>
            <a:r>
              <a:rPr lang="ru-RU" sz="1400" b="1">
                <a:latin typeface="Arial "/>
                <a:cs typeface="Arial" pitchFamily="34" charset="0"/>
              </a:rPr>
              <a:t>Риск ИБС</a:t>
            </a:r>
            <a:r>
              <a:rPr lang="en-US" sz="1400" b="1">
                <a:latin typeface="Arial "/>
                <a:ea typeface="MS PGothic" pitchFamily="34" charset="-128"/>
                <a:cs typeface="Arial" pitchFamily="34" charset="0"/>
              </a:rPr>
              <a:t> </a:t>
            </a:r>
            <a:r>
              <a:rPr lang="ru-RU" sz="1400" b="1">
                <a:latin typeface="Arial "/>
                <a:cs typeface="Arial" pitchFamily="34" charset="0"/>
              </a:rPr>
              <a:t>такой же, как у никогда не куривших</a:t>
            </a:r>
            <a:endParaRPr lang="en-US" sz="1400" b="1" baseline="30000">
              <a:latin typeface="Arial "/>
              <a:cs typeface="Arial" pitchFamily="34" charset="0"/>
            </a:endParaRPr>
          </a:p>
        </p:txBody>
      </p:sp>
      <p:sp>
        <p:nvSpPr>
          <p:cNvPr id="209932" name="Rectangle 12"/>
          <p:cNvSpPr>
            <a:spLocks noChangeArrowheads="1"/>
          </p:cNvSpPr>
          <p:nvPr/>
        </p:nvSpPr>
        <p:spPr bwMode="auto">
          <a:xfrm>
            <a:off x="900113" y="2349500"/>
            <a:ext cx="5095875" cy="517525"/>
          </a:xfrm>
          <a:prstGeom prst="rect">
            <a:avLst/>
          </a:prstGeom>
          <a:noFill/>
          <a:ln w="9525">
            <a:noFill/>
            <a:miter lim="800000"/>
            <a:headEnd/>
            <a:tailEnd/>
          </a:ln>
          <a:effectLst/>
        </p:spPr>
        <p:txBody>
          <a:bodyPr>
            <a:spAutoFit/>
          </a:bodyPr>
          <a:lstStyle/>
          <a:p>
            <a:pPr algn="r" eaLnBrk="0" hangingPunct="0"/>
            <a:r>
              <a:rPr lang="ru-RU" sz="1400" b="1" dirty="0">
                <a:latin typeface="Arial "/>
                <a:cs typeface="Arial" pitchFamily="34" charset="0"/>
              </a:rPr>
              <a:t>Риск инсульта снижается до уровня никогда не куривших людей</a:t>
            </a:r>
            <a:endParaRPr lang="en-US" sz="1400" b="1" baseline="30000" dirty="0">
              <a:latin typeface="Arial "/>
              <a:ea typeface="MS PGothic" pitchFamily="34" charset="-128"/>
              <a:cs typeface="Arial" pitchFamily="34" charset="0"/>
            </a:endParaRPr>
          </a:p>
        </p:txBody>
      </p:sp>
      <p:sp>
        <p:nvSpPr>
          <p:cNvPr id="209933" name="Freeform 13"/>
          <p:cNvSpPr>
            <a:spLocks/>
          </p:cNvSpPr>
          <p:nvPr/>
        </p:nvSpPr>
        <p:spPr bwMode="auto">
          <a:xfrm>
            <a:off x="3743325" y="3922713"/>
            <a:ext cx="73025" cy="941387"/>
          </a:xfrm>
          <a:custGeom>
            <a:avLst/>
            <a:gdLst/>
            <a:ahLst/>
            <a:cxnLst>
              <a:cxn ang="0">
                <a:pos x="0" y="0"/>
              </a:cxn>
              <a:cxn ang="0">
                <a:pos x="585" y="0"/>
              </a:cxn>
              <a:cxn ang="0">
                <a:pos x="585" y="1253"/>
              </a:cxn>
            </a:cxnLst>
            <a:rect l="0" t="0" r="r" b="b"/>
            <a:pathLst>
              <a:path w="585" h="1253">
                <a:moveTo>
                  <a:pt x="0" y="0"/>
                </a:moveTo>
                <a:lnTo>
                  <a:pt x="585" y="0"/>
                </a:lnTo>
                <a:lnTo>
                  <a:pt x="585" y="1253"/>
                </a:lnTo>
              </a:path>
            </a:pathLst>
          </a:custGeom>
          <a:noFill/>
          <a:ln w="19050" cap="flat" cmpd="sng">
            <a:solidFill>
              <a:srgbClr val="FF6600"/>
            </a:solidFill>
            <a:prstDash val="solid"/>
            <a:round/>
            <a:headEnd/>
            <a:tailEnd type="oval" w="lg" len="lg"/>
          </a:ln>
          <a:effectLst/>
        </p:spPr>
        <p:txBody>
          <a:bodyPr/>
          <a:lstStyle/>
          <a:p>
            <a:endParaRPr lang="ru-RU"/>
          </a:p>
        </p:txBody>
      </p:sp>
      <p:sp>
        <p:nvSpPr>
          <p:cNvPr id="209934" name="Freeform 14"/>
          <p:cNvSpPr>
            <a:spLocks/>
          </p:cNvSpPr>
          <p:nvPr/>
        </p:nvSpPr>
        <p:spPr bwMode="auto">
          <a:xfrm>
            <a:off x="5259388" y="3336925"/>
            <a:ext cx="144462" cy="1379538"/>
          </a:xfrm>
          <a:custGeom>
            <a:avLst/>
            <a:gdLst/>
            <a:ahLst/>
            <a:cxnLst>
              <a:cxn ang="0">
                <a:pos x="0" y="0"/>
              </a:cxn>
              <a:cxn ang="0">
                <a:pos x="585" y="0"/>
              </a:cxn>
              <a:cxn ang="0">
                <a:pos x="585" y="1253"/>
              </a:cxn>
            </a:cxnLst>
            <a:rect l="0" t="0" r="r" b="b"/>
            <a:pathLst>
              <a:path w="585" h="1253">
                <a:moveTo>
                  <a:pt x="0" y="0"/>
                </a:moveTo>
                <a:lnTo>
                  <a:pt x="585" y="0"/>
                </a:lnTo>
                <a:lnTo>
                  <a:pt x="585" y="1253"/>
                </a:lnTo>
              </a:path>
            </a:pathLst>
          </a:custGeom>
          <a:noFill/>
          <a:ln w="19050" cap="flat" cmpd="sng">
            <a:solidFill>
              <a:srgbClr val="FF6600"/>
            </a:solidFill>
            <a:prstDash val="solid"/>
            <a:round/>
            <a:headEnd/>
            <a:tailEnd type="oval" w="lg" len="lg"/>
          </a:ln>
          <a:effectLst/>
        </p:spPr>
        <p:txBody>
          <a:bodyPr/>
          <a:lstStyle/>
          <a:p>
            <a:endParaRPr lang="ru-RU"/>
          </a:p>
        </p:txBody>
      </p:sp>
      <p:sp>
        <p:nvSpPr>
          <p:cNvPr id="209935" name="Freeform 15"/>
          <p:cNvSpPr>
            <a:spLocks/>
          </p:cNvSpPr>
          <p:nvPr/>
        </p:nvSpPr>
        <p:spPr bwMode="auto">
          <a:xfrm>
            <a:off x="6070600" y="2611438"/>
            <a:ext cx="247650" cy="1938337"/>
          </a:xfrm>
          <a:custGeom>
            <a:avLst/>
            <a:gdLst/>
            <a:ahLst/>
            <a:cxnLst>
              <a:cxn ang="0">
                <a:pos x="0" y="0"/>
              </a:cxn>
              <a:cxn ang="0">
                <a:pos x="585" y="0"/>
              </a:cxn>
              <a:cxn ang="0">
                <a:pos x="585" y="1253"/>
              </a:cxn>
            </a:cxnLst>
            <a:rect l="0" t="0" r="r" b="b"/>
            <a:pathLst>
              <a:path w="585" h="1253">
                <a:moveTo>
                  <a:pt x="0" y="0"/>
                </a:moveTo>
                <a:lnTo>
                  <a:pt x="585" y="0"/>
                </a:lnTo>
                <a:lnTo>
                  <a:pt x="585" y="1253"/>
                </a:lnTo>
              </a:path>
            </a:pathLst>
          </a:custGeom>
          <a:noFill/>
          <a:ln w="19050" cap="flat" cmpd="sng">
            <a:solidFill>
              <a:srgbClr val="FF6600"/>
            </a:solidFill>
            <a:prstDash val="solid"/>
            <a:round/>
            <a:headEnd/>
            <a:tailEnd type="oval" w="lg" len="lg"/>
          </a:ln>
          <a:effectLst/>
        </p:spPr>
        <p:txBody>
          <a:bodyPr/>
          <a:lstStyle/>
          <a:p>
            <a:endParaRPr lang="ru-RU"/>
          </a:p>
        </p:txBody>
      </p:sp>
      <p:sp>
        <p:nvSpPr>
          <p:cNvPr id="209936" name="Freeform 16"/>
          <p:cNvSpPr>
            <a:spLocks/>
          </p:cNvSpPr>
          <p:nvPr/>
        </p:nvSpPr>
        <p:spPr bwMode="auto">
          <a:xfrm>
            <a:off x="6953250" y="1771650"/>
            <a:ext cx="223838" cy="2630488"/>
          </a:xfrm>
          <a:custGeom>
            <a:avLst/>
            <a:gdLst/>
            <a:ahLst/>
            <a:cxnLst>
              <a:cxn ang="0">
                <a:pos x="0" y="0"/>
              </a:cxn>
              <a:cxn ang="0">
                <a:pos x="585" y="0"/>
              </a:cxn>
              <a:cxn ang="0">
                <a:pos x="585" y="1253"/>
              </a:cxn>
            </a:cxnLst>
            <a:rect l="0" t="0" r="r" b="b"/>
            <a:pathLst>
              <a:path w="585" h="1253">
                <a:moveTo>
                  <a:pt x="0" y="0"/>
                </a:moveTo>
                <a:lnTo>
                  <a:pt x="585" y="0"/>
                </a:lnTo>
                <a:lnTo>
                  <a:pt x="585" y="1253"/>
                </a:lnTo>
              </a:path>
            </a:pathLst>
          </a:custGeom>
          <a:noFill/>
          <a:ln w="19050" cap="flat" cmpd="sng">
            <a:solidFill>
              <a:srgbClr val="FF6600"/>
            </a:solidFill>
            <a:prstDash val="solid"/>
            <a:round/>
            <a:headEnd/>
            <a:tailEnd type="oval" w="lg" len="lg"/>
          </a:ln>
          <a:effectLst/>
        </p:spPr>
        <p:txBody>
          <a:bodyPr/>
          <a:lstStyle/>
          <a:p>
            <a:endParaRPr lang="ru-RU"/>
          </a:p>
        </p:txBody>
      </p:sp>
      <p:sp>
        <p:nvSpPr>
          <p:cNvPr id="209937" name="Freeform 17"/>
          <p:cNvSpPr>
            <a:spLocks/>
          </p:cNvSpPr>
          <p:nvPr/>
        </p:nvSpPr>
        <p:spPr bwMode="auto">
          <a:xfrm>
            <a:off x="7812088" y="1235075"/>
            <a:ext cx="247650" cy="2963863"/>
          </a:xfrm>
          <a:custGeom>
            <a:avLst/>
            <a:gdLst/>
            <a:ahLst/>
            <a:cxnLst>
              <a:cxn ang="0">
                <a:pos x="0" y="0"/>
              </a:cxn>
              <a:cxn ang="0">
                <a:pos x="585" y="0"/>
              </a:cxn>
              <a:cxn ang="0">
                <a:pos x="585" y="1253"/>
              </a:cxn>
            </a:cxnLst>
            <a:rect l="0" t="0" r="r" b="b"/>
            <a:pathLst>
              <a:path w="585" h="1253">
                <a:moveTo>
                  <a:pt x="0" y="0"/>
                </a:moveTo>
                <a:lnTo>
                  <a:pt x="585" y="0"/>
                </a:lnTo>
                <a:lnTo>
                  <a:pt x="585" y="1253"/>
                </a:lnTo>
              </a:path>
            </a:pathLst>
          </a:custGeom>
          <a:noFill/>
          <a:ln w="19050" cap="flat" cmpd="sng">
            <a:solidFill>
              <a:srgbClr val="FF6600"/>
            </a:solidFill>
            <a:prstDash val="solid"/>
            <a:round/>
            <a:headEnd/>
            <a:tailEnd type="oval" w="lg" len="lg"/>
          </a:ln>
          <a:effectLst/>
        </p:spPr>
        <p:txBody>
          <a:bodyPr/>
          <a:lstStyle/>
          <a:p>
            <a:endParaRPr lang="ru-RU"/>
          </a:p>
        </p:txBody>
      </p:sp>
      <p:sp>
        <p:nvSpPr>
          <p:cNvPr id="209938" name="Rectangle 18"/>
          <p:cNvSpPr>
            <a:spLocks noChangeArrowheads="1"/>
          </p:cNvSpPr>
          <p:nvPr/>
        </p:nvSpPr>
        <p:spPr bwMode="auto">
          <a:xfrm rot="-5400000">
            <a:off x="5285315" y="5180815"/>
            <a:ext cx="505972" cy="246221"/>
          </a:xfrm>
          <a:prstGeom prst="rect">
            <a:avLst/>
          </a:prstGeom>
          <a:noFill/>
          <a:ln w="9525" algn="ctr">
            <a:solidFill>
              <a:schemeClr val="bg1"/>
            </a:solidFill>
            <a:miter lim="800000"/>
            <a:headEnd/>
            <a:tailEnd/>
          </a:ln>
          <a:effectLst/>
        </p:spPr>
        <p:txBody>
          <a:bodyPr wrap="none" lIns="0" tIns="0" rIns="0" bIns="0" anchor="b">
            <a:spAutoFit/>
          </a:bodyPr>
          <a:lstStyle/>
          <a:p>
            <a:pPr algn="ctr" eaLnBrk="0" hangingPunct="0">
              <a:spcBef>
                <a:spcPct val="50000"/>
              </a:spcBef>
            </a:pPr>
            <a:r>
              <a:rPr lang="en-US" sz="1600" b="1" dirty="0">
                <a:solidFill>
                  <a:schemeClr val="accent6">
                    <a:lumMod val="75000"/>
                  </a:schemeClr>
                </a:solidFill>
                <a:latin typeface="Arial "/>
                <a:cs typeface="Arial" pitchFamily="34" charset="0"/>
              </a:rPr>
              <a:t>1 </a:t>
            </a:r>
            <a:r>
              <a:rPr lang="ru-RU" sz="1600" b="1" dirty="0">
                <a:solidFill>
                  <a:schemeClr val="accent6">
                    <a:lumMod val="75000"/>
                  </a:schemeClr>
                </a:solidFill>
                <a:latin typeface="Arial "/>
                <a:cs typeface="Arial" pitchFamily="34" charset="0"/>
              </a:rPr>
              <a:t>год</a:t>
            </a:r>
            <a:endParaRPr lang="en-US" sz="1600" b="1" dirty="0">
              <a:solidFill>
                <a:schemeClr val="accent6">
                  <a:lumMod val="75000"/>
                </a:schemeClr>
              </a:solidFill>
              <a:latin typeface="Arial "/>
              <a:cs typeface="Arial" pitchFamily="34" charset="0"/>
            </a:endParaRPr>
          </a:p>
        </p:txBody>
      </p:sp>
      <p:sp>
        <p:nvSpPr>
          <p:cNvPr id="209939" name="Rectangle 19"/>
          <p:cNvSpPr>
            <a:spLocks noChangeArrowheads="1"/>
          </p:cNvSpPr>
          <p:nvPr/>
        </p:nvSpPr>
        <p:spPr bwMode="auto">
          <a:xfrm rot="-5400000">
            <a:off x="5939574" y="5229780"/>
            <a:ext cx="1008112" cy="430887"/>
          </a:xfrm>
          <a:prstGeom prst="rect">
            <a:avLst/>
          </a:prstGeom>
          <a:noFill/>
          <a:ln w="9525" algn="ctr">
            <a:solidFill>
              <a:schemeClr val="bg1"/>
            </a:solidFill>
            <a:miter lim="800000"/>
            <a:headEnd/>
            <a:tailEnd/>
          </a:ln>
          <a:effectLst/>
        </p:spPr>
        <p:txBody>
          <a:bodyPr wrap="square" lIns="0" tIns="0" rIns="0" bIns="0" anchor="b">
            <a:spAutoFit/>
          </a:bodyPr>
          <a:lstStyle/>
          <a:p>
            <a:pPr algn="ctr" eaLnBrk="0" hangingPunct="0">
              <a:spcBef>
                <a:spcPct val="50000"/>
              </a:spcBef>
            </a:pPr>
            <a:r>
              <a:rPr lang="en-US" sz="2800" b="1" dirty="0">
                <a:solidFill>
                  <a:srgbClr val="00B050"/>
                </a:solidFill>
                <a:effectLst>
                  <a:outerShdw blurRad="38100" dist="38100" dir="2700000" algn="tl">
                    <a:srgbClr val="000000">
                      <a:alpha val="43137"/>
                    </a:srgbClr>
                  </a:outerShdw>
                </a:effectLst>
                <a:latin typeface="Arial "/>
                <a:cs typeface="Arial" pitchFamily="34" charset="0"/>
              </a:rPr>
              <a:t>5 </a:t>
            </a:r>
            <a:r>
              <a:rPr lang="ru-RU" sz="2800" b="1" dirty="0">
                <a:solidFill>
                  <a:srgbClr val="00B050"/>
                </a:solidFill>
                <a:effectLst>
                  <a:outerShdw blurRad="38100" dist="38100" dir="2700000" algn="tl">
                    <a:srgbClr val="000000">
                      <a:alpha val="43137"/>
                    </a:srgbClr>
                  </a:outerShdw>
                </a:effectLst>
                <a:latin typeface="Arial "/>
                <a:cs typeface="Arial" pitchFamily="34" charset="0"/>
              </a:rPr>
              <a:t>лет</a:t>
            </a:r>
            <a:endParaRPr lang="en-US" sz="2800" b="1" dirty="0">
              <a:solidFill>
                <a:srgbClr val="00B050"/>
              </a:solidFill>
              <a:effectLst>
                <a:outerShdw blurRad="38100" dist="38100" dir="2700000" algn="tl">
                  <a:srgbClr val="000000">
                    <a:alpha val="43137"/>
                  </a:srgbClr>
                </a:outerShdw>
              </a:effectLst>
              <a:latin typeface="Arial "/>
              <a:cs typeface="Arial" pitchFamily="34" charset="0"/>
            </a:endParaRPr>
          </a:p>
        </p:txBody>
      </p:sp>
      <p:sp>
        <p:nvSpPr>
          <p:cNvPr id="209940" name="Text Box 20"/>
          <p:cNvSpPr txBox="1">
            <a:spLocks noChangeArrowheads="1"/>
          </p:cNvSpPr>
          <p:nvPr/>
        </p:nvSpPr>
        <p:spPr bwMode="auto">
          <a:xfrm rot="-5400000">
            <a:off x="6549232" y="4788694"/>
            <a:ext cx="1265237" cy="314325"/>
          </a:xfrm>
          <a:prstGeom prst="rect">
            <a:avLst/>
          </a:prstGeom>
          <a:noFill/>
          <a:ln w="9525">
            <a:solidFill>
              <a:schemeClr val="bg1"/>
            </a:solidFill>
            <a:miter lim="800000"/>
            <a:headEnd/>
            <a:tailEnd/>
          </a:ln>
          <a:effectLst/>
        </p:spPr>
        <p:txBody>
          <a:bodyPr>
            <a:spAutoFit/>
          </a:bodyPr>
          <a:lstStyle/>
          <a:p>
            <a:pPr algn="ctr" eaLnBrk="0" hangingPunct="0">
              <a:spcBef>
                <a:spcPct val="50000"/>
              </a:spcBef>
            </a:pPr>
            <a:r>
              <a:rPr lang="en-US" sz="1400" b="1">
                <a:solidFill>
                  <a:srgbClr val="FF6600"/>
                </a:solidFill>
                <a:latin typeface="Arial "/>
                <a:ea typeface="MS PGothic" pitchFamily="34" charset="-128"/>
                <a:cs typeface="Arial" pitchFamily="34" charset="0"/>
              </a:rPr>
              <a:t>10 </a:t>
            </a:r>
            <a:r>
              <a:rPr lang="ru-RU" sz="1400" b="1">
                <a:solidFill>
                  <a:srgbClr val="FF6600"/>
                </a:solidFill>
                <a:latin typeface="Arial "/>
                <a:ea typeface="MS PGothic" pitchFamily="34" charset="-128"/>
                <a:cs typeface="Arial" pitchFamily="34" charset="0"/>
              </a:rPr>
              <a:t>лет</a:t>
            </a:r>
            <a:endParaRPr lang="en-US" sz="1400" b="1" baseline="30000">
              <a:solidFill>
                <a:srgbClr val="FF6600"/>
              </a:solidFill>
              <a:latin typeface="Arial "/>
              <a:ea typeface="MS PGothic" pitchFamily="34" charset="-128"/>
              <a:cs typeface="Arial" pitchFamily="34" charset="0"/>
            </a:endParaRPr>
          </a:p>
        </p:txBody>
      </p:sp>
      <p:sp>
        <p:nvSpPr>
          <p:cNvPr id="209941" name="Text Box 21"/>
          <p:cNvSpPr txBox="1">
            <a:spLocks noChangeArrowheads="1"/>
          </p:cNvSpPr>
          <p:nvPr/>
        </p:nvSpPr>
        <p:spPr bwMode="auto">
          <a:xfrm rot="-5400000">
            <a:off x="7410451" y="4518025"/>
            <a:ext cx="1263650" cy="314325"/>
          </a:xfrm>
          <a:prstGeom prst="rect">
            <a:avLst/>
          </a:prstGeom>
          <a:noFill/>
          <a:ln w="9525">
            <a:solidFill>
              <a:schemeClr val="bg1"/>
            </a:solidFill>
            <a:miter lim="800000"/>
            <a:headEnd/>
            <a:tailEnd/>
          </a:ln>
          <a:effectLst/>
        </p:spPr>
        <p:txBody>
          <a:bodyPr>
            <a:spAutoFit/>
          </a:bodyPr>
          <a:lstStyle/>
          <a:p>
            <a:pPr algn="ctr" eaLnBrk="0" hangingPunct="0">
              <a:spcBef>
                <a:spcPct val="50000"/>
              </a:spcBef>
            </a:pPr>
            <a:r>
              <a:rPr lang="en-US" sz="1400" b="1">
                <a:solidFill>
                  <a:srgbClr val="FF6600"/>
                </a:solidFill>
                <a:latin typeface="Arial "/>
                <a:ea typeface="MS PGothic" pitchFamily="34" charset="-128"/>
                <a:cs typeface="Arial" pitchFamily="34" charset="0"/>
              </a:rPr>
              <a:t>1</a:t>
            </a:r>
            <a:r>
              <a:rPr lang="ru-RU" sz="1400" b="1">
                <a:solidFill>
                  <a:srgbClr val="FF6600"/>
                </a:solidFill>
                <a:latin typeface="Arial "/>
                <a:ea typeface="MS PGothic" pitchFamily="34" charset="-128"/>
                <a:cs typeface="Arial" pitchFamily="34" charset="0"/>
              </a:rPr>
              <a:t>5 лет</a:t>
            </a:r>
            <a:endParaRPr lang="en-US" sz="1400" b="1" baseline="30000">
              <a:solidFill>
                <a:srgbClr val="FF6600"/>
              </a:solidFill>
              <a:latin typeface="Arial "/>
              <a:ea typeface="MS PGothic" pitchFamily="34" charset="-128"/>
              <a:cs typeface="Arial" pitchFamily="34" charset="0"/>
            </a:endParaRPr>
          </a:p>
        </p:txBody>
      </p:sp>
      <p:sp>
        <p:nvSpPr>
          <p:cNvPr id="20" name="Rectangle 2"/>
          <p:cNvSpPr>
            <a:spLocks noChangeArrowheads="1"/>
          </p:cNvSpPr>
          <p:nvPr/>
        </p:nvSpPr>
        <p:spPr bwMode="auto">
          <a:xfrm>
            <a:off x="-36512" y="6165850"/>
            <a:ext cx="9180512" cy="692150"/>
          </a:xfrm>
          <a:prstGeom prst="rect">
            <a:avLst/>
          </a:prstGeom>
          <a:solidFill>
            <a:srgbClr val="009900"/>
          </a:solidFill>
          <a:ln w="9525">
            <a:solidFill>
              <a:schemeClr val="tx1"/>
            </a:solidFill>
            <a:miter lim="800000"/>
            <a:headEnd/>
            <a:tailEnd/>
          </a:ln>
          <a:effectLst/>
        </p:spPr>
        <p:txBody>
          <a:bodyPr wrap="none" anchor="ctr"/>
          <a:lstStyle/>
          <a:p>
            <a:endParaRPr lang="ru-RU"/>
          </a:p>
        </p:txBody>
      </p:sp>
      <p:sp>
        <p:nvSpPr>
          <p:cNvPr id="209923" name="Text Box 3"/>
          <p:cNvSpPr txBox="1">
            <a:spLocks noChangeArrowheads="1"/>
          </p:cNvSpPr>
          <p:nvPr/>
        </p:nvSpPr>
        <p:spPr bwMode="auto">
          <a:xfrm>
            <a:off x="395536" y="6233105"/>
            <a:ext cx="7910513" cy="369332"/>
          </a:xfrm>
          <a:prstGeom prst="rect">
            <a:avLst/>
          </a:prstGeom>
          <a:noFill/>
          <a:ln w="9525">
            <a:noFill/>
            <a:miter lim="800000"/>
            <a:headEnd/>
            <a:tailEnd/>
          </a:ln>
          <a:effectLst/>
        </p:spPr>
        <p:txBody>
          <a:bodyPr lIns="0" tIns="0" rIns="0" bIns="0" anchor="b">
            <a:spAutoFit/>
          </a:bodyPr>
          <a:lstStyle/>
          <a:p>
            <a:r>
              <a:rPr lang="en-US" altLang="ja-JP" sz="1200" b="1" i="1" dirty="0">
                <a:solidFill>
                  <a:schemeClr val="bg1"/>
                </a:solidFill>
                <a:latin typeface="Arial "/>
                <a:ea typeface="MS PGothic" pitchFamily="34" charset="-128"/>
                <a:cs typeface="Arial" pitchFamily="34" charset="0"/>
              </a:rPr>
              <a:t>Manual of Smoking cessation: A Guide for </a:t>
            </a:r>
            <a:r>
              <a:rPr lang="en-US" altLang="ja-JP" sz="1200" b="1" i="1" dirty="0" err="1">
                <a:solidFill>
                  <a:schemeClr val="bg1"/>
                </a:solidFill>
                <a:latin typeface="Arial "/>
                <a:ea typeface="MS PGothic" pitchFamily="34" charset="-128"/>
                <a:cs typeface="Arial" pitchFamily="34" charset="0"/>
              </a:rPr>
              <a:t>Counsellors</a:t>
            </a:r>
            <a:r>
              <a:rPr lang="en-US" altLang="ja-JP" sz="1200" b="1" i="1" dirty="0">
                <a:solidFill>
                  <a:schemeClr val="bg1"/>
                </a:solidFill>
                <a:latin typeface="Arial "/>
                <a:ea typeface="MS PGothic" pitchFamily="34" charset="-128"/>
                <a:cs typeface="Arial" pitchFamily="34" charset="0"/>
              </a:rPr>
              <a:t> and </a:t>
            </a:r>
            <a:r>
              <a:rPr lang="en-US" altLang="ja-JP" sz="1200" b="1" i="1" dirty="0" err="1">
                <a:solidFill>
                  <a:schemeClr val="bg1"/>
                </a:solidFill>
                <a:latin typeface="Arial "/>
                <a:ea typeface="MS PGothic" pitchFamily="34" charset="-128"/>
                <a:cs typeface="Arial" pitchFamily="34" charset="0"/>
              </a:rPr>
              <a:t>practioners</a:t>
            </a:r>
            <a:r>
              <a:rPr lang="en-US" altLang="ja-JP" sz="1200" b="1" i="1" dirty="0">
                <a:solidFill>
                  <a:schemeClr val="bg1"/>
                </a:solidFill>
                <a:latin typeface="Arial "/>
                <a:ea typeface="MS PGothic" pitchFamily="34" charset="-128"/>
                <a:cs typeface="Arial" pitchFamily="34" charset="0"/>
              </a:rPr>
              <a:t>. Andy McEwen, Peter </a:t>
            </a:r>
            <a:r>
              <a:rPr lang="en-US" altLang="ja-JP" sz="1200" b="1" i="1" dirty="0" err="1">
                <a:solidFill>
                  <a:schemeClr val="bg1"/>
                </a:solidFill>
                <a:latin typeface="Arial "/>
                <a:ea typeface="MS PGothic" pitchFamily="34" charset="-128"/>
                <a:cs typeface="Arial" pitchFamily="34" charset="0"/>
              </a:rPr>
              <a:t>Hajek</a:t>
            </a:r>
            <a:r>
              <a:rPr lang="en-US" altLang="ja-JP" sz="1200" b="1" i="1" dirty="0">
                <a:solidFill>
                  <a:schemeClr val="bg1"/>
                </a:solidFill>
                <a:latin typeface="Arial "/>
                <a:ea typeface="MS PGothic" pitchFamily="34" charset="-128"/>
                <a:cs typeface="Arial" pitchFamily="34" charset="0"/>
              </a:rPr>
              <a:t>, Hayden </a:t>
            </a:r>
            <a:r>
              <a:rPr lang="en-US" altLang="ja-JP" sz="1200" b="1" i="1" dirty="0" err="1">
                <a:solidFill>
                  <a:schemeClr val="bg1"/>
                </a:solidFill>
                <a:latin typeface="Arial "/>
                <a:ea typeface="MS PGothic" pitchFamily="34" charset="-128"/>
                <a:cs typeface="Arial" pitchFamily="34" charset="0"/>
              </a:rPr>
              <a:t>McRobbie</a:t>
            </a:r>
            <a:r>
              <a:rPr lang="en-US" altLang="ja-JP" sz="1200" b="1" i="1" dirty="0">
                <a:solidFill>
                  <a:schemeClr val="bg1"/>
                </a:solidFill>
                <a:latin typeface="Arial "/>
                <a:ea typeface="MS PGothic" pitchFamily="34" charset="-128"/>
                <a:cs typeface="Arial" pitchFamily="34" charset="0"/>
              </a:rPr>
              <a:t> &amp; Robert West. Addiction Press, Blackwell publishing.</a:t>
            </a:r>
            <a:endParaRPr lang="en-GB" altLang="ja-JP" sz="1200" b="1" i="1" dirty="0">
              <a:solidFill>
                <a:schemeClr val="bg1"/>
              </a:solidFill>
              <a:latin typeface="Arial "/>
              <a:ea typeface="MS PGothic" pitchFamily="34" charset="-128"/>
              <a:cs typeface="Arial" pitchFamily="34" charset="0"/>
            </a:endParaRPr>
          </a:p>
        </p:txBody>
      </p:sp>
      <p:sp>
        <p:nvSpPr>
          <p:cNvPr id="50178" name="AutoShape 2" descr="Картинки по запросу quitting smok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0180" name="AutoShape 4" descr="Картинки по запросу quitting smok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0182" name="AutoShape 6" descr="Картинки по запросу quitting smok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0184" name="Picture 8" descr="Картинки по запросу quitting smoking"/>
          <p:cNvPicPr>
            <a:picLocks noChangeAspect="1" noChangeArrowheads="1"/>
          </p:cNvPicPr>
          <p:nvPr/>
        </p:nvPicPr>
        <p:blipFill>
          <a:blip r:embed="rId3" cstate="print"/>
          <a:srcRect/>
          <a:stretch>
            <a:fillRect/>
          </a:stretch>
        </p:blipFill>
        <p:spPr bwMode="auto">
          <a:xfrm>
            <a:off x="-5149078" y="-10108502"/>
            <a:ext cx="11731752" cy="7821168"/>
          </a:xfrm>
          <a:prstGeom prst="rect">
            <a:avLst/>
          </a:prstGeom>
          <a:noFill/>
        </p:spPr>
      </p:pic>
      <p:pic>
        <p:nvPicPr>
          <p:cNvPr id="50186" name="Picture 10"/>
          <p:cNvPicPr>
            <a:picLocks noChangeAspect="1" noChangeArrowheads="1"/>
          </p:cNvPicPr>
          <p:nvPr/>
        </p:nvPicPr>
        <p:blipFill>
          <a:blip r:embed="rId4" cstate="print"/>
          <a:srcRect/>
          <a:stretch>
            <a:fillRect/>
          </a:stretch>
        </p:blipFill>
        <p:spPr bwMode="auto">
          <a:xfrm>
            <a:off x="395536" y="116632"/>
            <a:ext cx="2418290" cy="1728192"/>
          </a:xfrm>
          <a:prstGeom prst="rect">
            <a:avLst/>
          </a:prstGeom>
          <a:noFill/>
          <a:ln w="9525">
            <a:noFill/>
            <a:miter lim="800000"/>
            <a:headEnd/>
            <a:tailEnd/>
          </a:ln>
        </p:spPr>
      </p:pic>
    </p:spTree>
    <p:extLst>
      <p:ext uri="{BB962C8B-B14F-4D97-AF65-F5344CB8AC3E}">
        <p14:creationId xmlns:p14="http://schemas.microsoft.com/office/powerpoint/2010/main" val="341177592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6165850"/>
            <a:ext cx="9144000" cy="692150"/>
          </a:xfrm>
          <a:prstGeom prst="rect">
            <a:avLst/>
          </a:prstGeom>
          <a:solidFill>
            <a:srgbClr val="C1FFC1"/>
          </a:solidFill>
          <a:ln w="9525">
            <a:noFill/>
            <a:miter lim="800000"/>
            <a:headEnd/>
            <a:tailEnd/>
          </a:ln>
          <a:effectLst/>
        </p:spPr>
        <p:txBody>
          <a:bodyPr wrap="none" anchor="ctr"/>
          <a:lstStyle/>
          <a:p>
            <a:pPr algn="ctr"/>
            <a:r>
              <a:rPr lang="ru-RU" dirty="0" smtClean="0">
                <a:solidFill>
                  <a:prstClr val="black"/>
                </a:solidFill>
                <a:cs typeface="Arial" pitchFamily="34" charset="0"/>
              </a:rPr>
              <a:t>Национальные </a:t>
            </a:r>
            <a:r>
              <a:rPr lang="ru-RU" dirty="0">
                <a:solidFill>
                  <a:prstClr val="black"/>
                </a:solidFill>
                <a:cs typeface="Arial" pitchFamily="34" charset="0"/>
              </a:rPr>
              <a:t>рекомендации «Кардиоваскулярная профилактика 2017»</a:t>
            </a:r>
            <a:endParaRPr lang="ru-RU" dirty="0">
              <a:solidFill>
                <a:prstClr val="black"/>
              </a:solidFill>
            </a:endParaRPr>
          </a:p>
        </p:txBody>
      </p:sp>
      <p:sp>
        <p:nvSpPr>
          <p:cNvPr id="2" name="Заголовок 1"/>
          <p:cNvSpPr>
            <a:spLocks noGrp="1"/>
          </p:cNvSpPr>
          <p:nvPr>
            <p:ph type="title"/>
          </p:nvPr>
        </p:nvSpPr>
        <p:spPr>
          <a:xfrm>
            <a:off x="0" y="332656"/>
            <a:ext cx="9144000" cy="1143000"/>
          </a:xfrm>
        </p:spPr>
        <p:txBody>
          <a:bodyPr>
            <a:normAutofit fontScale="90000"/>
          </a:bodyPr>
          <a:lstStyle/>
          <a:p>
            <a:pPr algn="ctr"/>
            <a:r>
              <a:rPr lang="ru-RU" sz="3600" b="1" dirty="0" smtClean="0">
                <a:solidFill>
                  <a:srgbClr val="00B050"/>
                </a:solidFill>
                <a:effectLst>
                  <a:outerShdw blurRad="38100" dist="38100" dir="2700000" algn="tl">
                    <a:srgbClr val="000000">
                      <a:alpha val="43137"/>
                    </a:srgbClr>
                  </a:outerShdw>
                </a:effectLst>
                <a:latin typeface="+mn-lt"/>
                <a:ea typeface="+mn-ea"/>
                <a:cs typeface="+mn-cs"/>
              </a:rPr>
              <a:t>Здоровое питание  </a:t>
            </a:r>
            <a:r>
              <a:rPr lang="ru-RU" sz="3600" b="1" dirty="0" smtClean="0">
                <a:latin typeface="+mn-lt"/>
                <a:ea typeface="+mn-ea"/>
                <a:cs typeface="+mn-cs"/>
              </a:rPr>
              <a:t/>
            </a:r>
            <a:br>
              <a:rPr lang="ru-RU" sz="3600" b="1" dirty="0" smtClean="0">
                <a:latin typeface="+mn-lt"/>
                <a:ea typeface="+mn-ea"/>
                <a:cs typeface="+mn-cs"/>
              </a:rPr>
            </a:br>
            <a:r>
              <a:rPr lang="ru-RU" sz="2200" b="1" dirty="0" smtClean="0">
                <a:solidFill>
                  <a:schemeClr val="tx1">
                    <a:lumMod val="65000"/>
                    <a:lumOff val="35000"/>
                  </a:schemeClr>
                </a:solidFill>
              </a:rPr>
              <a:t>рекомендуется как основа и важнейший компонент профилактики </a:t>
            </a:r>
            <a:br>
              <a:rPr lang="ru-RU" sz="2200" b="1" dirty="0" smtClean="0">
                <a:solidFill>
                  <a:schemeClr val="tx1">
                    <a:lumMod val="65000"/>
                    <a:lumOff val="35000"/>
                  </a:schemeClr>
                </a:solidFill>
              </a:rPr>
            </a:br>
            <a:r>
              <a:rPr lang="ru-RU" sz="2200" b="1" dirty="0" smtClean="0">
                <a:solidFill>
                  <a:schemeClr val="tx1">
                    <a:lumMod val="65000"/>
                    <a:lumOff val="35000"/>
                  </a:schemeClr>
                </a:solidFill>
              </a:rPr>
              <a:t>сердечно-сосудистых заболеваний и их осложнений</a:t>
            </a:r>
            <a:endParaRPr lang="ru-RU" sz="2200" b="1" dirty="0">
              <a:solidFill>
                <a:schemeClr val="tx1">
                  <a:lumMod val="65000"/>
                  <a:lumOff val="35000"/>
                </a:schemeClr>
              </a:solidFill>
              <a:latin typeface="+mn-lt"/>
              <a:ea typeface="+mn-ea"/>
              <a:cs typeface="+mn-cs"/>
            </a:endParaRPr>
          </a:p>
        </p:txBody>
      </p:sp>
      <p:pic>
        <p:nvPicPr>
          <p:cNvPr id="19458" name="Picture 2" descr="ÐÐ°ÑÑÐ¸Ð½ÐºÐ¸ Ð¿Ð¾ Ð·Ð°Ð¿ÑÐ¾ÑÑ Ð¿Ð¸ÑÐ°Ð¼Ð¸Ð´Ð° Ð¿Ð¸ÑÐ°Ð½Ð¸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628800"/>
            <a:ext cx="4762500"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185960"/>
      </p:ext>
    </p:extLst>
  </p:cSld>
  <p:clrMapOvr>
    <a:masterClrMapping/>
  </p:clrMapOvr>
  <p:transition>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4"/>
            <a:ext cx="8352928" cy="2736304"/>
          </a:xfrm>
        </p:spPr>
        <p:txBody>
          <a:bodyPr>
            <a:normAutofit/>
          </a:bodyPr>
          <a:lstStyle/>
          <a:p>
            <a:r>
              <a:rPr lang="ru-RU" sz="3200" b="1" dirty="0" smtClean="0">
                <a:solidFill>
                  <a:srgbClr val="336600"/>
                </a:solidFill>
              </a:rPr>
              <a:t>Какая самая главная рекомендация по здоровому питанию способствует профилактике инфаркта миокарда и других сердечно-сосудистых заболеваний? </a:t>
            </a:r>
            <a:endParaRPr lang="ru-RU" sz="3200" b="1" dirty="0">
              <a:solidFill>
                <a:srgbClr val="336600"/>
              </a:solidFill>
            </a:endParaRPr>
          </a:p>
        </p:txBody>
      </p:sp>
      <p:pic>
        <p:nvPicPr>
          <p:cNvPr id="8" name="Рисунок 7" descr="000000125.jpg"/>
          <p:cNvPicPr>
            <a:picLocks noChangeAspect="1"/>
          </p:cNvPicPr>
          <p:nvPr/>
        </p:nvPicPr>
        <p:blipFill>
          <a:blip r:embed="rId2" cstate="print"/>
          <a:stretch>
            <a:fillRect/>
          </a:stretch>
        </p:blipFill>
        <p:spPr>
          <a:xfrm>
            <a:off x="2915816" y="4813696"/>
            <a:ext cx="3096344" cy="2044304"/>
          </a:xfrm>
          <a:prstGeom prst="rect">
            <a:avLst/>
          </a:prstGeom>
        </p:spPr>
      </p:pic>
    </p:spTree>
    <p:extLst>
      <p:ext uri="{BB962C8B-B14F-4D97-AF65-F5344CB8AC3E}">
        <p14:creationId xmlns:p14="http://schemas.microsoft.com/office/powerpoint/2010/main" val="38596265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4"/>
            <a:ext cx="8352928" cy="2736304"/>
          </a:xfrm>
        </p:spPr>
        <p:txBody>
          <a:bodyPr>
            <a:normAutofit/>
          </a:bodyPr>
          <a:lstStyle/>
          <a:p>
            <a:r>
              <a:rPr lang="ru-RU" sz="3200" b="1" dirty="0" smtClean="0">
                <a:solidFill>
                  <a:srgbClr val="336600"/>
                </a:solidFill>
              </a:rPr>
              <a:t>Какая самая главная рекомендация по здоровому питанию способствует профилактике инфаркта миокарда и других сердечно-сосудистых заболеваний? </a:t>
            </a:r>
            <a:endParaRPr lang="ru-RU" sz="3200" b="1" dirty="0">
              <a:solidFill>
                <a:srgbClr val="336600"/>
              </a:solidFill>
            </a:endParaRPr>
          </a:p>
        </p:txBody>
      </p:sp>
      <p:sp>
        <p:nvSpPr>
          <p:cNvPr id="7" name="Прямоугольник 6"/>
          <p:cNvSpPr/>
          <p:nvPr/>
        </p:nvSpPr>
        <p:spPr>
          <a:xfrm>
            <a:off x="683568" y="3429000"/>
            <a:ext cx="8064896" cy="1384995"/>
          </a:xfrm>
          <a:prstGeom prst="rect">
            <a:avLst/>
          </a:prstGeom>
          <a:solidFill>
            <a:schemeClr val="accent3">
              <a:lumMod val="40000"/>
              <a:lumOff val="60000"/>
            </a:schemeClr>
          </a:solidFill>
        </p:spPr>
        <p:txBody>
          <a:bodyPr wrap="square">
            <a:spAutoFit/>
          </a:bodyPr>
          <a:lstStyle/>
          <a:p>
            <a:pPr algn="ctr"/>
            <a:r>
              <a:rPr lang="ru-RU" sz="2400" b="1" dirty="0" smtClean="0">
                <a:solidFill>
                  <a:prstClr val="black"/>
                </a:solidFill>
              </a:rPr>
              <a:t> </a:t>
            </a:r>
            <a:r>
              <a:rPr lang="ru-RU" sz="2800" b="1" dirty="0" smtClean="0">
                <a:solidFill>
                  <a:prstClr val="black"/>
                </a:solidFill>
              </a:rPr>
              <a:t>Ежедневно рекомендуется употреблять 200 г фруктов (2–3 порции) и 200 г овощей (2–3 порции) без учета картофеля</a:t>
            </a:r>
            <a:endParaRPr lang="ru-RU" sz="2800" b="1" dirty="0">
              <a:solidFill>
                <a:prstClr val="black"/>
              </a:solidFill>
            </a:endParaRPr>
          </a:p>
        </p:txBody>
      </p:sp>
      <p:pic>
        <p:nvPicPr>
          <p:cNvPr id="8" name="Рисунок 7" descr="000000125.jpg"/>
          <p:cNvPicPr>
            <a:picLocks noChangeAspect="1"/>
          </p:cNvPicPr>
          <p:nvPr/>
        </p:nvPicPr>
        <p:blipFill>
          <a:blip r:embed="rId2" cstate="print"/>
          <a:stretch>
            <a:fillRect/>
          </a:stretch>
        </p:blipFill>
        <p:spPr>
          <a:xfrm>
            <a:off x="2915816" y="4813696"/>
            <a:ext cx="3096344" cy="2044304"/>
          </a:xfrm>
          <a:prstGeom prst="rect">
            <a:avLst/>
          </a:prstGeom>
        </p:spPr>
      </p:pic>
    </p:spTree>
    <p:extLst>
      <p:ext uri="{BB962C8B-B14F-4D97-AF65-F5344CB8AC3E}">
        <p14:creationId xmlns:p14="http://schemas.microsoft.com/office/powerpoint/2010/main" val="20566133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rebenok.com/img/7233_400_1.jpg"/>
          <p:cNvPicPr>
            <a:picLocks noChangeAspect="1" noChangeArrowheads="1"/>
          </p:cNvPicPr>
          <p:nvPr/>
        </p:nvPicPr>
        <p:blipFill>
          <a:blip r:embed="rId3" cstate="print"/>
          <a:srcRect/>
          <a:stretch>
            <a:fillRect/>
          </a:stretch>
        </p:blipFill>
        <p:spPr bwMode="auto">
          <a:xfrm rot="278499">
            <a:off x="1785918" y="1142984"/>
            <a:ext cx="785818" cy="1004240"/>
          </a:xfrm>
          <a:prstGeom prst="rect">
            <a:avLst/>
          </a:prstGeom>
          <a:noFill/>
        </p:spPr>
      </p:pic>
      <p:sp>
        <p:nvSpPr>
          <p:cNvPr id="5" name="Прямоугольник 4"/>
          <p:cNvSpPr/>
          <p:nvPr/>
        </p:nvSpPr>
        <p:spPr>
          <a:xfrm>
            <a:off x="1420615" y="2129719"/>
            <a:ext cx="1503710" cy="369332"/>
          </a:xfrm>
          <a:prstGeom prst="rect">
            <a:avLst/>
          </a:prstGeom>
        </p:spPr>
        <p:txBody>
          <a:bodyPr wrap="square">
            <a:spAutoFit/>
          </a:bodyPr>
          <a:lstStyle/>
          <a:p>
            <a:pPr algn="ctr"/>
            <a:r>
              <a:rPr lang="ru-RU" dirty="0" smtClean="0">
                <a:solidFill>
                  <a:prstClr val="black"/>
                </a:solidFill>
              </a:rPr>
              <a:t>1 яблоко</a:t>
            </a:r>
          </a:p>
        </p:txBody>
      </p:sp>
      <p:sp>
        <p:nvSpPr>
          <p:cNvPr id="7" name="Овал 6"/>
          <p:cNvSpPr/>
          <p:nvPr/>
        </p:nvSpPr>
        <p:spPr>
          <a:xfrm>
            <a:off x="3714744" y="2500306"/>
            <a:ext cx="2071702" cy="1428760"/>
          </a:xfrm>
          <a:prstGeom prst="ellipse">
            <a:avLst/>
          </a:prstGeom>
          <a:solidFill>
            <a:srgbClr val="CCFF99"/>
          </a:solidFill>
          <a:ln>
            <a:solidFill>
              <a:srgbClr val="92D05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ru-RU">
              <a:solidFill>
                <a:prstClr val="black"/>
              </a:solidFill>
            </a:endParaRPr>
          </a:p>
        </p:txBody>
      </p:sp>
      <p:sp>
        <p:nvSpPr>
          <p:cNvPr id="8" name="Прямоугольник 7"/>
          <p:cNvSpPr/>
          <p:nvPr/>
        </p:nvSpPr>
        <p:spPr>
          <a:xfrm>
            <a:off x="3214678" y="2714620"/>
            <a:ext cx="3071834" cy="1077218"/>
          </a:xfrm>
          <a:prstGeom prst="rect">
            <a:avLst/>
          </a:prstGeom>
        </p:spPr>
        <p:txBody>
          <a:bodyPr wrap="square">
            <a:spAutoFit/>
          </a:bodyPr>
          <a:lstStyle/>
          <a:p>
            <a:pPr algn="ctr"/>
            <a:r>
              <a:rPr lang="ru-RU" sz="3200" dirty="0" smtClean="0">
                <a:solidFill>
                  <a:prstClr val="black"/>
                </a:solidFill>
              </a:rPr>
              <a:t>1 порция</a:t>
            </a:r>
          </a:p>
          <a:p>
            <a:pPr algn="ctr"/>
            <a:r>
              <a:rPr lang="ru-RU" sz="3200" dirty="0" smtClean="0">
                <a:solidFill>
                  <a:prstClr val="black"/>
                </a:solidFill>
              </a:rPr>
              <a:t>это:</a:t>
            </a:r>
          </a:p>
        </p:txBody>
      </p:sp>
      <p:pic>
        <p:nvPicPr>
          <p:cNvPr id="70660" name="Picture 4" descr="https://encrypted-tbn2.gstatic.com/images?q=tbn:ANd9GcQxVCKzL_fV3UiHqJzdDd0JUX1t62a6NQ2ANOwByC0XvbfIMqUx"/>
          <p:cNvPicPr>
            <a:picLocks noChangeAspect="1" noChangeArrowheads="1"/>
          </p:cNvPicPr>
          <p:nvPr/>
        </p:nvPicPr>
        <p:blipFill>
          <a:blip r:embed="rId4" cstate="print"/>
          <a:srcRect/>
          <a:stretch>
            <a:fillRect/>
          </a:stretch>
        </p:blipFill>
        <p:spPr bwMode="auto">
          <a:xfrm>
            <a:off x="5603991" y="899022"/>
            <a:ext cx="1575496" cy="1071570"/>
          </a:xfrm>
          <a:prstGeom prst="rect">
            <a:avLst/>
          </a:prstGeom>
          <a:noFill/>
        </p:spPr>
      </p:pic>
      <p:sp>
        <p:nvSpPr>
          <p:cNvPr id="12" name="Прямоугольник 11"/>
          <p:cNvSpPr/>
          <p:nvPr/>
        </p:nvSpPr>
        <p:spPr>
          <a:xfrm>
            <a:off x="5991879" y="1947656"/>
            <a:ext cx="1571636" cy="369332"/>
          </a:xfrm>
          <a:prstGeom prst="rect">
            <a:avLst/>
          </a:prstGeom>
        </p:spPr>
        <p:txBody>
          <a:bodyPr wrap="square">
            <a:spAutoFit/>
          </a:bodyPr>
          <a:lstStyle/>
          <a:p>
            <a:pPr algn="ctr"/>
            <a:r>
              <a:rPr lang="ru-RU" dirty="0" smtClean="0">
                <a:solidFill>
                  <a:prstClr val="black"/>
                </a:solidFill>
              </a:rPr>
              <a:t>2 киви</a:t>
            </a:r>
          </a:p>
        </p:txBody>
      </p:sp>
      <p:pic>
        <p:nvPicPr>
          <p:cNvPr id="70662" name="Picture 6" descr="https://encrypted-tbn2.gstatic.com/images?q=tbn:ANd9GcT6hYRqT6qeyRI-lw3v4F8qh8uQFaR9S_1gFmuSWq61kEQFgemB"/>
          <p:cNvPicPr>
            <a:picLocks noChangeAspect="1" noChangeArrowheads="1"/>
          </p:cNvPicPr>
          <p:nvPr/>
        </p:nvPicPr>
        <p:blipFill>
          <a:blip r:embed="rId5" cstate="print"/>
          <a:srcRect/>
          <a:stretch>
            <a:fillRect/>
          </a:stretch>
        </p:blipFill>
        <p:spPr bwMode="auto">
          <a:xfrm>
            <a:off x="6336633" y="2588503"/>
            <a:ext cx="995194" cy="930849"/>
          </a:xfrm>
          <a:prstGeom prst="rect">
            <a:avLst/>
          </a:prstGeom>
          <a:noFill/>
        </p:spPr>
      </p:pic>
      <p:pic>
        <p:nvPicPr>
          <p:cNvPr id="29" name="Picture 28" descr="https://encrypted-tbn1.gstatic.com/images?q=tbn:ANd9GcTDr7Vq31IUJPjtnMwQVPIWH0x_2ZER2yMKd7V2_O98mg5_NL_k"/>
          <p:cNvPicPr>
            <a:picLocks noChangeAspect="1" noChangeArrowheads="1"/>
          </p:cNvPicPr>
          <p:nvPr/>
        </p:nvPicPr>
        <p:blipFill>
          <a:blip r:embed="rId6" cstate="print"/>
          <a:srcRect/>
          <a:stretch>
            <a:fillRect/>
          </a:stretch>
        </p:blipFill>
        <p:spPr bwMode="auto">
          <a:xfrm rot="19544563">
            <a:off x="5044876" y="3842887"/>
            <a:ext cx="1474722" cy="737361"/>
          </a:xfrm>
          <a:prstGeom prst="rect">
            <a:avLst/>
          </a:prstGeom>
          <a:noFill/>
        </p:spPr>
      </p:pic>
      <p:pic>
        <p:nvPicPr>
          <p:cNvPr id="30" name="Picture 26" descr="https://encrypted-tbn3.gstatic.com/images?q=tbn:ANd9GcRZUiyQf5EhbEEPE0NDbU0IKdaGMGm8E_5GMzOyMFfUOIZ03dbm_w"/>
          <p:cNvPicPr>
            <a:picLocks noChangeAspect="1" noChangeArrowheads="1"/>
          </p:cNvPicPr>
          <p:nvPr/>
        </p:nvPicPr>
        <p:blipFill>
          <a:blip r:embed="rId7" cstate="print"/>
          <a:srcRect/>
          <a:stretch>
            <a:fillRect/>
          </a:stretch>
        </p:blipFill>
        <p:spPr bwMode="auto">
          <a:xfrm>
            <a:off x="2935910" y="4041243"/>
            <a:ext cx="2147042" cy="1428760"/>
          </a:xfrm>
          <a:prstGeom prst="rect">
            <a:avLst/>
          </a:prstGeom>
          <a:noFill/>
        </p:spPr>
      </p:pic>
      <p:sp>
        <p:nvSpPr>
          <p:cNvPr id="31" name="Прямоугольник 30"/>
          <p:cNvSpPr/>
          <p:nvPr/>
        </p:nvSpPr>
        <p:spPr>
          <a:xfrm>
            <a:off x="5323822" y="4533322"/>
            <a:ext cx="2500330" cy="1200329"/>
          </a:xfrm>
          <a:prstGeom prst="rect">
            <a:avLst/>
          </a:prstGeom>
        </p:spPr>
        <p:txBody>
          <a:bodyPr wrap="square">
            <a:spAutoFit/>
          </a:bodyPr>
          <a:lstStyle/>
          <a:p>
            <a:pPr marL="342900" indent="-342900" algn="ctr">
              <a:buFontTx/>
              <a:buAutoNum type="arabicPlain" startAt="150"/>
            </a:pPr>
            <a:r>
              <a:rPr lang="ru-RU" dirty="0" smtClean="0">
                <a:solidFill>
                  <a:prstClr val="black"/>
                </a:solidFill>
              </a:rPr>
              <a:t> г  (1/2 тарелки) свежеприготовленного салата или тушеной капусты </a:t>
            </a:r>
          </a:p>
        </p:txBody>
      </p:sp>
      <p:pic>
        <p:nvPicPr>
          <p:cNvPr id="70686" name="Picture 30" descr="https://encrypted-tbn3.gstatic.com/images?q=tbn:ANd9GcRx4Wwmsn3kKDxOZpug_lO14Kw96CcULR1Fmtrn26F9ACSvP61JFQ"/>
          <p:cNvPicPr>
            <a:picLocks noChangeAspect="1" noChangeArrowheads="1"/>
          </p:cNvPicPr>
          <p:nvPr/>
        </p:nvPicPr>
        <p:blipFill>
          <a:blip r:embed="rId8" cstate="print"/>
          <a:srcRect/>
          <a:stretch>
            <a:fillRect/>
          </a:stretch>
        </p:blipFill>
        <p:spPr bwMode="auto">
          <a:xfrm>
            <a:off x="3428992" y="670112"/>
            <a:ext cx="1143008" cy="1137929"/>
          </a:xfrm>
          <a:prstGeom prst="rect">
            <a:avLst/>
          </a:prstGeom>
          <a:noFill/>
        </p:spPr>
      </p:pic>
      <p:sp>
        <p:nvSpPr>
          <p:cNvPr id="33" name="Прямоугольник 32"/>
          <p:cNvSpPr/>
          <p:nvPr/>
        </p:nvSpPr>
        <p:spPr>
          <a:xfrm>
            <a:off x="2969458" y="1808041"/>
            <a:ext cx="1571636" cy="369332"/>
          </a:xfrm>
          <a:prstGeom prst="rect">
            <a:avLst/>
          </a:prstGeom>
        </p:spPr>
        <p:txBody>
          <a:bodyPr wrap="square">
            <a:spAutoFit/>
          </a:bodyPr>
          <a:lstStyle/>
          <a:p>
            <a:pPr algn="ctr"/>
            <a:r>
              <a:rPr lang="ru-RU" dirty="0" smtClean="0">
                <a:solidFill>
                  <a:prstClr val="black"/>
                </a:solidFill>
              </a:rPr>
              <a:t>1 банан</a:t>
            </a:r>
          </a:p>
        </p:txBody>
      </p:sp>
      <p:sp>
        <p:nvSpPr>
          <p:cNvPr id="26" name="Заголовок 1"/>
          <p:cNvSpPr>
            <a:spLocks noGrp="1"/>
          </p:cNvSpPr>
          <p:nvPr>
            <p:ph type="title"/>
          </p:nvPr>
        </p:nvSpPr>
        <p:spPr>
          <a:xfrm>
            <a:off x="500034" y="0"/>
            <a:ext cx="8229600" cy="714356"/>
          </a:xfrm>
        </p:spPr>
        <p:txBody>
          <a:bodyPr>
            <a:normAutofit/>
          </a:bodyPr>
          <a:lstStyle/>
          <a:p>
            <a:r>
              <a:rPr lang="ru-RU" sz="2800" b="1" dirty="0" smtClean="0">
                <a:latin typeface="+mn-lt"/>
                <a:ea typeface="+mn-ea"/>
                <a:cs typeface="+mn-cs"/>
              </a:rPr>
              <a:t>«5 порций овощей и фруктов в день»</a:t>
            </a:r>
          </a:p>
        </p:txBody>
      </p:sp>
      <p:sp>
        <p:nvSpPr>
          <p:cNvPr id="28" name="Rectangle 3"/>
          <p:cNvSpPr>
            <a:spLocks noChangeArrowheads="1"/>
          </p:cNvSpPr>
          <p:nvPr/>
        </p:nvSpPr>
        <p:spPr bwMode="auto">
          <a:xfrm>
            <a:off x="0" y="6165850"/>
            <a:ext cx="9144000" cy="692150"/>
          </a:xfrm>
          <a:prstGeom prst="rect">
            <a:avLst/>
          </a:prstGeom>
          <a:solidFill>
            <a:srgbClr val="009900"/>
          </a:solidFill>
          <a:ln w="9525">
            <a:solidFill>
              <a:schemeClr val="tx1"/>
            </a:solidFill>
            <a:miter lim="800000"/>
            <a:headEnd/>
            <a:tailEnd/>
          </a:ln>
          <a:effectLst/>
        </p:spPr>
        <p:txBody>
          <a:bodyPr wrap="none" anchor="ctr"/>
          <a:lstStyle/>
          <a:p>
            <a:endParaRPr lang="ru-RU">
              <a:solidFill>
                <a:prstClr val="black"/>
              </a:solidFill>
            </a:endParaRPr>
          </a:p>
        </p:txBody>
      </p:sp>
      <p:sp>
        <p:nvSpPr>
          <p:cNvPr id="32" name="Rectangle 5"/>
          <p:cNvSpPr>
            <a:spLocks noChangeArrowheads="1"/>
          </p:cNvSpPr>
          <p:nvPr/>
        </p:nvSpPr>
        <p:spPr bwMode="auto">
          <a:xfrm>
            <a:off x="2124075" y="6354763"/>
            <a:ext cx="5616575" cy="242887"/>
          </a:xfrm>
          <a:prstGeom prst="rect">
            <a:avLst/>
          </a:prstGeom>
          <a:noFill/>
          <a:ln w="9525">
            <a:noFill/>
            <a:miter lim="800000"/>
            <a:headEnd/>
            <a:tailEnd/>
          </a:ln>
          <a:effectLst/>
        </p:spPr>
        <p:txBody>
          <a:bodyPr wrap="none" anchor="ctr"/>
          <a:lstStyle/>
          <a:p>
            <a:pPr algn="ctr"/>
            <a:endParaRPr lang="ru-RU" sz="1400" b="1" i="1" dirty="0">
              <a:solidFill>
                <a:prstClr val="white"/>
              </a:solidFill>
              <a:cs typeface="Arial" pitchFamily="34" charset="0"/>
            </a:endParaRPr>
          </a:p>
        </p:txBody>
      </p:sp>
      <p:sp>
        <p:nvSpPr>
          <p:cNvPr id="14" name="Прямоугольник 13"/>
          <p:cNvSpPr/>
          <p:nvPr/>
        </p:nvSpPr>
        <p:spPr>
          <a:xfrm>
            <a:off x="6716735" y="3369470"/>
            <a:ext cx="1571636" cy="369332"/>
          </a:xfrm>
          <a:prstGeom prst="rect">
            <a:avLst/>
          </a:prstGeom>
        </p:spPr>
        <p:txBody>
          <a:bodyPr wrap="square">
            <a:spAutoFit/>
          </a:bodyPr>
          <a:lstStyle/>
          <a:p>
            <a:pPr algn="ctr"/>
            <a:r>
              <a:rPr lang="ru-RU" dirty="0" smtClean="0">
                <a:solidFill>
                  <a:prstClr val="black"/>
                </a:solidFill>
              </a:rPr>
              <a:t>1 апельсин</a:t>
            </a:r>
          </a:p>
        </p:txBody>
      </p:sp>
      <p:pic>
        <p:nvPicPr>
          <p:cNvPr id="35" name="Picture 18" descr="http://www.kulina.ru/images1/2006_09_07/fruits.jpg"/>
          <p:cNvPicPr>
            <a:picLocks noChangeAspect="1" noChangeArrowheads="1"/>
          </p:cNvPicPr>
          <p:nvPr/>
        </p:nvPicPr>
        <p:blipFill>
          <a:blip r:embed="rId9" cstate="print"/>
          <a:srcRect/>
          <a:stretch>
            <a:fillRect/>
          </a:stretch>
        </p:blipFill>
        <p:spPr bwMode="auto">
          <a:xfrm>
            <a:off x="1384570" y="3053928"/>
            <a:ext cx="1285884" cy="1369747"/>
          </a:xfrm>
          <a:prstGeom prst="rect">
            <a:avLst/>
          </a:prstGeom>
          <a:noFill/>
        </p:spPr>
      </p:pic>
      <p:sp>
        <p:nvSpPr>
          <p:cNvPr id="36" name="Прямоугольник 35"/>
          <p:cNvSpPr/>
          <p:nvPr/>
        </p:nvSpPr>
        <p:spPr>
          <a:xfrm>
            <a:off x="710722" y="4285026"/>
            <a:ext cx="2071702" cy="646331"/>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dirty="0" smtClean="0">
                <a:solidFill>
                  <a:prstClr val="black"/>
                </a:solidFill>
              </a:rPr>
              <a:t>1/4 стакана сухофруктов</a:t>
            </a:r>
          </a:p>
        </p:txBody>
      </p:sp>
      <p:sp>
        <p:nvSpPr>
          <p:cNvPr id="37" name="Rectangle 3"/>
          <p:cNvSpPr>
            <a:spLocks noChangeArrowheads="1"/>
          </p:cNvSpPr>
          <p:nvPr/>
        </p:nvSpPr>
        <p:spPr bwMode="auto">
          <a:xfrm>
            <a:off x="0" y="6148300"/>
            <a:ext cx="9144000" cy="692150"/>
          </a:xfrm>
          <a:prstGeom prst="rect">
            <a:avLst/>
          </a:prstGeom>
          <a:solidFill>
            <a:schemeClr val="accent3">
              <a:lumMod val="40000"/>
              <a:lumOff val="60000"/>
            </a:schemeClr>
          </a:solidFill>
          <a:ln w="9525">
            <a:noFill/>
            <a:miter lim="800000"/>
            <a:headEnd/>
            <a:tailEnd/>
          </a:ln>
          <a:effectLst/>
        </p:spPr>
        <p:txBody>
          <a:bodyPr wrap="none" anchor="ctr"/>
          <a:lstStyle/>
          <a:p>
            <a:pPr algn="ctr"/>
            <a:r>
              <a:rPr lang="ru-RU" dirty="0" smtClean="0">
                <a:solidFill>
                  <a:prstClr val="black"/>
                </a:solidFill>
                <a:cs typeface="Arial" pitchFamily="34" charset="0"/>
              </a:rPr>
              <a:t>Национальные </a:t>
            </a:r>
            <a:r>
              <a:rPr lang="ru-RU" dirty="0">
                <a:solidFill>
                  <a:prstClr val="black"/>
                </a:solidFill>
                <a:cs typeface="Arial" pitchFamily="34" charset="0"/>
              </a:rPr>
              <a:t>рекомендации «Кардиоваскулярная профилактика 2017»</a:t>
            </a:r>
            <a:endParaRPr lang="ru-RU" dirty="0">
              <a:solidFill>
                <a:prstClr val="black"/>
              </a:solidFill>
            </a:endParaRPr>
          </a:p>
        </p:txBody>
      </p:sp>
    </p:spTree>
    <p:extLst>
      <p:ext uri="{BB962C8B-B14F-4D97-AF65-F5344CB8AC3E}">
        <p14:creationId xmlns:p14="http://schemas.microsoft.com/office/powerpoint/2010/main" val="889914223"/>
      </p:ext>
    </p:extLst>
  </p:cSld>
  <p:clrMapOvr>
    <a:masterClrMapping/>
  </p:clrMapOvr>
  <p:transition>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32"/>
            <a:ext cx="6480720" cy="1815882"/>
          </a:xfrm>
          <a:prstGeom prst="rect">
            <a:avLst/>
          </a:prstGeom>
          <a:noFill/>
        </p:spPr>
        <p:txBody>
          <a:bodyPr wrap="square" rtlCol="0">
            <a:spAutoFit/>
          </a:bodyPr>
          <a:lstStyle/>
          <a:p>
            <a:r>
              <a:rPr lang="ru-RU" sz="2800" b="1" dirty="0" smtClean="0">
                <a:solidFill>
                  <a:srgbClr val="336600"/>
                </a:solidFill>
              </a:rPr>
              <a:t>Как часто следует есть рыбу, чтобы свести к минимуму риск сердечно-сосудистых осложнений  согласно последним рекомендациям? </a:t>
            </a:r>
            <a:endParaRPr lang="ru-RU" sz="2800" b="1" dirty="0">
              <a:solidFill>
                <a:srgbClr val="336600"/>
              </a:solidFill>
            </a:endParaRPr>
          </a:p>
        </p:txBody>
      </p:sp>
      <p:sp>
        <p:nvSpPr>
          <p:cNvPr id="3" name="Прямоугольник 2"/>
          <p:cNvSpPr/>
          <p:nvPr/>
        </p:nvSpPr>
        <p:spPr>
          <a:xfrm>
            <a:off x="460374" y="2078835"/>
            <a:ext cx="8480441" cy="2677656"/>
          </a:xfrm>
          <a:prstGeom prst="rect">
            <a:avLst/>
          </a:prstGeom>
        </p:spPr>
        <p:txBody>
          <a:bodyPr wrap="square">
            <a:spAutoFit/>
          </a:bodyPr>
          <a:lstStyle/>
          <a:p>
            <a:pPr marL="457200" indent="-457200">
              <a:buClr>
                <a:srgbClr val="FF0000"/>
              </a:buClr>
              <a:buFont typeface="+mj-lt"/>
              <a:buAutoNum type="arabicPeriod"/>
            </a:pPr>
            <a:r>
              <a:rPr lang="ru-RU" sz="2800" b="1" dirty="0" smtClean="0">
                <a:solidFill>
                  <a:prstClr val="black"/>
                </a:solidFill>
              </a:rPr>
              <a:t>1-2 раза в неделю, в 1 из приемов рыба должна быть жирная </a:t>
            </a:r>
          </a:p>
          <a:p>
            <a:pPr marL="457200" indent="-457200">
              <a:buClr>
                <a:srgbClr val="FF0000"/>
              </a:buClr>
              <a:buFont typeface="+mj-lt"/>
              <a:buAutoNum type="arabicPeriod"/>
            </a:pPr>
            <a:r>
              <a:rPr lang="ru-RU" sz="2800" b="1" dirty="0" smtClean="0">
                <a:solidFill>
                  <a:prstClr val="black"/>
                </a:solidFill>
              </a:rPr>
              <a:t>3-4 раза в неделю, в 2 из приемов рыба должна быть жирная</a:t>
            </a:r>
          </a:p>
          <a:p>
            <a:pPr marL="457200" indent="-457200">
              <a:buClr>
                <a:srgbClr val="FF0000"/>
              </a:buClr>
              <a:buFont typeface="+mj-lt"/>
              <a:buAutoNum type="arabicPeriod"/>
            </a:pPr>
            <a:r>
              <a:rPr lang="ru-RU" sz="2800" b="1" dirty="0" smtClean="0">
                <a:solidFill>
                  <a:prstClr val="black"/>
                </a:solidFill>
              </a:rPr>
              <a:t>2 раза в месяц</a:t>
            </a:r>
          </a:p>
          <a:p>
            <a:pPr marL="457200" indent="-457200">
              <a:buClr>
                <a:srgbClr val="FF0000"/>
              </a:buClr>
              <a:buFont typeface="+mj-lt"/>
              <a:buAutoNum type="arabicPeriod"/>
            </a:pPr>
            <a:r>
              <a:rPr lang="ru-RU" sz="2800" b="1" dirty="0" smtClean="0">
                <a:solidFill>
                  <a:prstClr val="black"/>
                </a:solidFill>
              </a:rPr>
              <a:t>1 раз в месяц</a:t>
            </a:r>
          </a:p>
        </p:txBody>
      </p:sp>
      <p:sp>
        <p:nvSpPr>
          <p:cNvPr id="24578" name="AutoShape 2" descr="Картинки по запросу fatty fis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4580" name="AutoShape 4" descr="Картинки по запросу fatty fis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24584" name="Picture 8" descr="Картинки по запросу fatty fish"/>
          <p:cNvPicPr>
            <a:picLocks noChangeAspect="1" noChangeArrowheads="1"/>
          </p:cNvPicPr>
          <p:nvPr/>
        </p:nvPicPr>
        <p:blipFill>
          <a:blip r:embed="rId2" cstate="print"/>
          <a:srcRect/>
          <a:stretch>
            <a:fillRect/>
          </a:stretch>
        </p:blipFill>
        <p:spPr bwMode="auto">
          <a:xfrm>
            <a:off x="5652120" y="3887151"/>
            <a:ext cx="3288696" cy="2178761"/>
          </a:xfrm>
          <a:prstGeom prst="rect">
            <a:avLst/>
          </a:prstGeom>
          <a:noFill/>
        </p:spPr>
      </p:pic>
      <p:sp>
        <p:nvSpPr>
          <p:cNvPr id="12" name="Rectangle 3"/>
          <p:cNvSpPr>
            <a:spLocks noChangeArrowheads="1"/>
          </p:cNvSpPr>
          <p:nvPr/>
        </p:nvSpPr>
        <p:spPr bwMode="auto">
          <a:xfrm>
            <a:off x="0" y="6186274"/>
            <a:ext cx="9144000" cy="646331"/>
          </a:xfrm>
          <a:prstGeom prst="rect">
            <a:avLst/>
          </a:prstGeom>
          <a:solidFill>
            <a:srgbClr val="009900"/>
          </a:solidFill>
          <a:ln w="9525">
            <a:solidFill>
              <a:schemeClr val="tx1"/>
            </a:solidFill>
            <a:miter lim="800000"/>
            <a:headEnd/>
            <a:tailEnd/>
          </a:ln>
          <a:effectLst/>
        </p:spPr>
        <p:txBody>
          <a:bodyPr wrap="square" anchor="ctr">
            <a:spAutoFit/>
          </a:bodyPr>
          <a:lstStyle/>
          <a:p>
            <a:pPr algn="ctr"/>
            <a:r>
              <a:rPr lang="en-US" i="1" dirty="0" err="1" smtClean="0">
                <a:solidFill>
                  <a:prstClr val="white"/>
                </a:solidFill>
              </a:rPr>
              <a:t>Zheng</a:t>
            </a:r>
            <a:r>
              <a:rPr lang="en-US" i="1" dirty="0" smtClean="0">
                <a:solidFill>
                  <a:prstClr val="white"/>
                </a:solidFill>
              </a:rPr>
              <a:t> J, Huang T, Yu Y, </a:t>
            </a:r>
            <a:r>
              <a:rPr lang="en-US" i="1" dirty="0" err="1" smtClean="0">
                <a:solidFill>
                  <a:prstClr val="white"/>
                </a:solidFill>
              </a:rPr>
              <a:t>Hu</a:t>
            </a:r>
            <a:r>
              <a:rPr lang="en-US" i="1" dirty="0" smtClean="0">
                <a:solidFill>
                  <a:prstClr val="white"/>
                </a:solidFill>
              </a:rPr>
              <a:t> X, Yang B, Li D. Fish consumption and CHD mortality: an updated meta-analysis of seventeen cohort studies. Public Health </a:t>
            </a:r>
            <a:r>
              <a:rPr lang="en-US" i="1" dirty="0" err="1" smtClean="0">
                <a:solidFill>
                  <a:prstClr val="white"/>
                </a:solidFill>
              </a:rPr>
              <a:t>Nutr</a:t>
            </a:r>
            <a:r>
              <a:rPr lang="en-US" i="1" dirty="0" smtClean="0">
                <a:solidFill>
                  <a:prstClr val="white"/>
                </a:solidFill>
              </a:rPr>
              <a:t> 2012;15: 725–737</a:t>
            </a:r>
            <a:endParaRPr lang="ru-RU" i="1" dirty="0">
              <a:solidFill>
                <a:prstClr val="white"/>
              </a:solidFill>
            </a:endParaRPr>
          </a:p>
        </p:txBody>
      </p:sp>
      <p:sp>
        <p:nvSpPr>
          <p:cNvPr id="13" name="Rectangle 4"/>
          <p:cNvSpPr>
            <a:spLocks noChangeArrowheads="1"/>
          </p:cNvSpPr>
          <p:nvPr/>
        </p:nvSpPr>
        <p:spPr bwMode="auto">
          <a:xfrm>
            <a:off x="0" y="6092850"/>
            <a:ext cx="9144000" cy="144462"/>
          </a:xfrm>
          <a:prstGeom prst="rect">
            <a:avLst/>
          </a:prstGeom>
          <a:solidFill>
            <a:srgbClr val="FF9933"/>
          </a:solidFill>
          <a:ln w="9525">
            <a:noFill/>
            <a:miter lim="800000"/>
            <a:headEnd/>
            <a:tailEnd/>
          </a:ln>
          <a:effectLst/>
        </p:spPr>
        <p:txBody>
          <a:bodyPr wrap="none" anchor="ctr"/>
          <a:lstStyle/>
          <a:p>
            <a:endParaRPr lang="ru-RU">
              <a:solidFill>
                <a:prstClr val="black"/>
              </a:solidFill>
            </a:endParaRPr>
          </a:p>
        </p:txBody>
      </p:sp>
    </p:spTree>
    <p:extLst>
      <p:ext uri="{BB962C8B-B14F-4D97-AF65-F5344CB8AC3E}">
        <p14:creationId xmlns:p14="http://schemas.microsoft.com/office/powerpoint/2010/main" val="420850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32"/>
            <a:ext cx="6480720" cy="1815882"/>
          </a:xfrm>
          <a:prstGeom prst="rect">
            <a:avLst/>
          </a:prstGeom>
          <a:noFill/>
        </p:spPr>
        <p:txBody>
          <a:bodyPr wrap="square" rtlCol="0">
            <a:spAutoFit/>
          </a:bodyPr>
          <a:lstStyle/>
          <a:p>
            <a:r>
              <a:rPr lang="ru-RU" sz="2800" b="1" dirty="0" smtClean="0">
                <a:solidFill>
                  <a:srgbClr val="336600"/>
                </a:solidFill>
              </a:rPr>
              <a:t>Как часто следует есть рыбу, чтобы свести к минимуму риск сердечно-сосудистых осложнений  согласно последним рекомендациям? </a:t>
            </a:r>
            <a:endParaRPr lang="ru-RU" sz="2800" b="1" dirty="0">
              <a:solidFill>
                <a:srgbClr val="336600"/>
              </a:solidFill>
            </a:endParaRPr>
          </a:p>
        </p:txBody>
      </p:sp>
      <p:sp>
        <p:nvSpPr>
          <p:cNvPr id="3" name="Прямоугольник 2"/>
          <p:cNvSpPr/>
          <p:nvPr/>
        </p:nvSpPr>
        <p:spPr>
          <a:xfrm>
            <a:off x="460374" y="2078835"/>
            <a:ext cx="8480441" cy="2677656"/>
          </a:xfrm>
          <a:prstGeom prst="rect">
            <a:avLst/>
          </a:prstGeom>
        </p:spPr>
        <p:txBody>
          <a:bodyPr wrap="square">
            <a:spAutoFit/>
          </a:bodyPr>
          <a:lstStyle/>
          <a:p>
            <a:pPr marL="457200" indent="-457200">
              <a:buFont typeface="+mj-lt"/>
              <a:buAutoNum type="arabicPeriod"/>
            </a:pPr>
            <a:r>
              <a:rPr lang="ru-RU" sz="2800" b="1" dirty="0" smtClean="0">
                <a:solidFill>
                  <a:srgbClr val="FF0000"/>
                </a:solidFill>
                <a:effectLst>
                  <a:outerShdw blurRad="38100" dist="38100" dir="2700000" algn="tl">
                    <a:srgbClr val="000000">
                      <a:alpha val="43137"/>
                    </a:srgbClr>
                  </a:outerShdw>
                </a:effectLst>
              </a:rPr>
              <a:t>1-2 раза в неделю, в 1 из приемов рыба должна быть жирная</a:t>
            </a:r>
          </a:p>
          <a:p>
            <a:pPr marL="457200" indent="-457200">
              <a:buFont typeface="+mj-lt"/>
              <a:buAutoNum type="arabicPeriod"/>
            </a:pPr>
            <a:r>
              <a:rPr lang="ru-RU" sz="2800" b="1" dirty="0" smtClean="0">
                <a:solidFill>
                  <a:prstClr val="black"/>
                </a:solidFill>
              </a:rPr>
              <a:t>3-4 раза в неделю, в 2 из приемов рыба должна быть жирная</a:t>
            </a:r>
          </a:p>
          <a:p>
            <a:pPr marL="457200" indent="-457200">
              <a:buFont typeface="+mj-lt"/>
              <a:buAutoNum type="arabicPeriod"/>
            </a:pPr>
            <a:r>
              <a:rPr lang="ru-RU" sz="2800" b="1" dirty="0" smtClean="0">
                <a:solidFill>
                  <a:prstClr val="black"/>
                </a:solidFill>
              </a:rPr>
              <a:t>2 раза в месяц</a:t>
            </a:r>
          </a:p>
          <a:p>
            <a:pPr marL="457200" indent="-457200">
              <a:buFont typeface="+mj-lt"/>
              <a:buAutoNum type="arabicPeriod"/>
            </a:pPr>
            <a:r>
              <a:rPr lang="ru-RU" sz="2800" b="1" dirty="0" smtClean="0">
                <a:solidFill>
                  <a:prstClr val="black"/>
                </a:solidFill>
              </a:rPr>
              <a:t>1 раз в месяц</a:t>
            </a:r>
          </a:p>
        </p:txBody>
      </p:sp>
      <p:pic>
        <p:nvPicPr>
          <p:cNvPr id="4" name="Picture 1"/>
          <p:cNvPicPr>
            <a:picLocks noChangeAspect="1" noChangeArrowheads="1"/>
          </p:cNvPicPr>
          <p:nvPr/>
        </p:nvPicPr>
        <p:blipFill>
          <a:blip r:embed="rId2" cstate="print"/>
          <a:srcRect/>
          <a:stretch>
            <a:fillRect/>
          </a:stretch>
        </p:blipFill>
        <p:spPr bwMode="auto">
          <a:xfrm>
            <a:off x="6444207" y="188640"/>
            <a:ext cx="2699793" cy="1180582"/>
          </a:xfrm>
          <a:prstGeom prst="rect">
            <a:avLst/>
          </a:prstGeom>
          <a:noFill/>
          <a:ln w="9525">
            <a:noFill/>
            <a:miter lim="800000"/>
            <a:headEnd/>
            <a:tailEnd/>
          </a:ln>
        </p:spPr>
      </p:pic>
      <p:sp>
        <p:nvSpPr>
          <p:cNvPr id="24578" name="AutoShape 2" descr="Картинки по запросу fatty fis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4580" name="AutoShape 4" descr="Картинки по запросу fatty fis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24584" name="Picture 8" descr="Картинки по запросу fatty fish"/>
          <p:cNvPicPr>
            <a:picLocks noChangeAspect="1" noChangeArrowheads="1"/>
          </p:cNvPicPr>
          <p:nvPr/>
        </p:nvPicPr>
        <p:blipFill>
          <a:blip r:embed="rId3" cstate="print"/>
          <a:srcRect/>
          <a:stretch>
            <a:fillRect/>
          </a:stretch>
        </p:blipFill>
        <p:spPr bwMode="auto">
          <a:xfrm>
            <a:off x="5652120" y="3887151"/>
            <a:ext cx="3288696" cy="2178761"/>
          </a:xfrm>
          <a:prstGeom prst="rect">
            <a:avLst/>
          </a:prstGeom>
          <a:noFill/>
        </p:spPr>
      </p:pic>
      <p:sp>
        <p:nvSpPr>
          <p:cNvPr id="12" name="Rectangle 3"/>
          <p:cNvSpPr>
            <a:spLocks noChangeArrowheads="1"/>
          </p:cNvSpPr>
          <p:nvPr/>
        </p:nvSpPr>
        <p:spPr bwMode="auto">
          <a:xfrm>
            <a:off x="0" y="6186274"/>
            <a:ext cx="9144000" cy="646331"/>
          </a:xfrm>
          <a:prstGeom prst="rect">
            <a:avLst/>
          </a:prstGeom>
          <a:solidFill>
            <a:srgbClr val="009900"/>
          </a:solidFill>
          <a:ln w="9525">
            <a:solidFill>
              <a:schemeClr val="tx1"/>
            </a:solidFill>
            <a:miter lim="800000"/>
            <a:headEnd/>
            <a:tailEnd/>
          </a:ln>
          <a:effectLst/>
        </p:spPr>
        <p:txBody>
          <a:bodyPr wrap="square" anchor="ctr">
            <a:spAutoFit/>
          </a:bodyPr>
          <a:lstStyle/>
          <a:p>
            <a:pPr algn="ctr"/>
            <a:r>
              <a:rPr lang="en-US" i="1" dirty="0" err="1" smtClean="0">
                <a:solidFill>
                  <a:prstClr val="white"/>
                </a:solidFill>
              </a:rPr>
              <a:t>Zheng</a:t>
            </a:r>
            <a:r>
              <a:rPr lang="en-US" i="1" dirty="0" smtClean="0">
                <a:solidFill>
                  <a:prstClr val="white"/>
                </a:solidFill>
              </a:rPr>
              <a:t> J, Huang T, Yu Y, </a:t>
            </a:r>
            <a:r>
              <a:rPr lang="en-US" i="1" dirty="0" err="1" smtClean="0">
                <a:solidFill>
                  <a:prstClr val="white"/>
                </a:solidFill>
              </a:rPr>
              <a:t>Hu</a:t>
            </a:r>
            <a:r>
              <a:rPr lang="en-US" i="1" dirty="0" smtClean="0">
                <a:solidFill>
                  <a:prstClr val="white"/>
                </a:solidFill>
              </a:rPr>
              <a:t> X, Yang B, Li D. Fish consumption and CHD mortality: an updated meta-analysis of seventeen cohort studies. Public Health </a:t>
            </a:r>
            <a:r>
              <a:rPr lang="en-US" i="1" dirty="0" err="1" smtClean="0">
                <a:solidFill>
                  <a:prstClr val="white"/>
                </a:solidFill>
              </a:rPr>
              <a:t>Nutr</a:t>
            </a:r>
            <a:r>
              <a:rPr lang="en-US" i="1" dirty="0" smtClean="0">
                <a:solidFill>
                  <a:prstClr val="white"/>
                </a:solidFill>
              </a:rPr>
              <a:t> 2012;15: 725–737</a:t>
            </a:r>
            <a:endParaRPr lang="ru-RU" i="1" dirty="0">
              <a:solidFill>
                <a:prstClr val="white"/>
              </a:solidFill>
            </a:endParaRPr>
          </a:p>
        </p:txBody>
      </p:sp>
      <p:sp>
        <p:nvSpPr>
          <p:cNvPr id="13" name="Rectangle 4"/>
          <p:cNvSpPr>
            <a:spLocks noChangeArrowheads="1"/>
          </p:cNvSpPr>
          <p:nvPr/>
        </p:nvSpPr>
        <p:spPr bwMode="auto">
          <a:xfrm>
            <a:off x="0" y="6092850"/>
            <a:ext cx="9144000" cy="144462"/>
          </a:xfrm>
          <a:prstGeom prst="rect">
            <a:avLst/>
          </a:prstGeom>
          <a:solidFill>
            <a:srgbClr val="FF9933"/>
          </a:solidFill>
          <a:ln w="9525">
            <a:noFill/>
            <a:miter lim="800000"/>
            <a:headEnd/>
            <a:tailEnd/>
          </a:ln>
          <a:effectLst/>
        </p:spPr>
        <p:txBody>
          <a:bodyPr wrap="none" anchor="ctr"/>
          <a:lstStyle/>
          <a:p>
            <a:endParaRPr lang="ru-RU">
              <a:solidFill>
                <a:prstClr val="black"/>
              </a:solidFill>
            </a:endParaRPr>
          </a:p>
        </p:txBody>
      </p:sp>
    </p:spTree>
    <p:extLst>
      <p:ext uri="{BB962C8B-B14F-4D97-AF65-F5344CB8AC3E}">
        <p14:creationId xmlns:p14="http://schemas.microsoft.com/office/powerpoint/2010/main" val="20049079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79512" y="393631"/>
            <a:ext cx="871296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sz="2400" b="1" dirty="0" smtClean="0">
                <a:solidFill>
                  <a:srgbClr val="9BBB59">
                    <a:lumMod val="50000"/>
                  </a:srgbClr>
                </a:solidFill>
                <a:ea typeface="Calibri" pitchFamily="34" charset="0"/>
                <a:cs typeface="Times New Roman" pitchFamily="18" charset="0"/>
              </a:rPr>
              <a:t>Какое количество зерновых продуктов следует есть, чтобы свести к минимуму риск сердечно-сосудистых осложнений? </a:t>
            </a:r>
            <a:endParaRPr lang="ru-RU" sz="2400" b="1" dirty="0" smtClean="0">
              <a:solidFill>
                <a:srgbClr val="9BBB59">
                  <a:lumMod val="50000"/>
                </a:srgbClr>
              </a:solidFill>
              <a:latin typeface="Arial" pitchFamily="34" charset="0"/>
              <a:cs typeface="Arial" pitchFamily="34" charset="0"/>
            </a:endParaRPr>
          </a:p>
        </p:txBody>
      </p:sp>
      <p:sp>
        <p:nvSpPr>
          <p:cNvPr id="4" name="Прямоугольник 3"/>
          <p:cNvSpPr/>
          <p:nvPr/>
        </p:nvSpPr>
        <p:spPr>
          <a:xfrm>
            <a:off x="539552" y="1700808"/>
            <a:ext cx="7776864" cy="3416320"/>
          </a:xfrm>
          <a:prstGeom prst="rect">
            <a:avLst/>
          </a:prstGeom>
        </p:spPr>
        <p:txBody>
          <a:bodyPr wrap="square">
            <a:spAutoFit/>
          </a:bodyPr>
          <a:lstStyle/>
          <a:p>
            <a:pPr marL="457200" indent="-457200" eaLnBrk="0" fontAlgn="base" hangingPunct="0">
              <a:spcBef>
                <a:spcPct val="0"/>
              </a:spcBef>
              <a:spcAft>
                <a:spcPct val="0"/>
              </a:spcAft>
              <a:buClr>
                <a:srgbClr val="FF0000"/>
              </a:buClr>
              <a:buFont typeface="+mj-lt"/>
              <a:buAutoNum type="arabicPeriod"/>
            </a:pPr>
            <a:r>
              <a:rPr lang="ru-RU" sz="2400" b="1" dirty="0" smtClean="0">
                <a:solidFill>
                  <a:prstClr val="black"/>
                </a:solidFill>
              </a:rPr>
              <a:t>200 г хлеба </a:t>
            </a:r>
            <a:r>
              <a:rPr lang="ru-RU" sz="2400" b="1" dirty="0" smtClean="0">
                <a:solidFill>
                  <a:prstClr val="black"/>
                </a:solidFill>
                <a:ea typeface="Calibri" pitchFamily="34" charset="0"/>
                <a:cs typeface="Times New Roman" pitchFamily="18" charset="0"/>
              </a:rPr>
              <a:t>в день </a:t>
            </a:r>
            <a:r>
              <a:rPr lang="ru-RU" sz="2400" b="1" dirty="0" smtClean="0">
                <a:solidFill>
                  <a:prstClr val="black"/>
                </a:solidFill>
              </a:rPr>
              <a:t>(желательно черного, ржаного, </a:t>
            </a:r>
            <a:r>
              <a:rPr lang="ru-RU" sz="2400" b="1" dirty="0" err="1" smtClean="0">
                <a:solidFill>
                  <a:prstClr val="black"/>
                </a:solidFill>
              </a:rPr>
              <a:t>цельнозернового</a:t>
            </a:r>
            <a:r>
              <a:rPr lang="ru-RU" sz="2400" b="1" dirty="0" smtClean="0">
                <a:solidFill>
                  <a:prstClr val="black"/>
                </a:solidFill>
              </a:rPr>
              <a:t>, отрубного)</a:t>
            </a:r>
            <a:endParaRPr lang="ru-RU" sz="2400" b="1" dirty="0" smtClean="0">
              <a:solidFill>
                <a:prstClr val="black"/>
              </a:solidFill>
              <a:ea typeface="Calibri" pitchFamily="34" charset="0"/>
              <a:cs typeface="Times New Roman" pitchFamily="18" charset="0"/>
            </a:endParaRPr>
          </a:p>
          <a:p>
            <a:pPr marL="457200" indent="-457200" eaLnBrk="0" fontAlgn="base" hangingPunct="0">
              <a:spcBef>
                <a:spcPct val="0"/>
              </a:spcBef>
              <a:spcAft>
                <a:spcPct val="0"/>
              </a:spcAft>
              <a:buClr>
                <a:srgbClr val="FF0000"/>
              </a:buClr>
              <a:buFont typeface="+mj-lt"/>
              <a:buAutoNum type="arabicPeriod"/>
            </a:pPr>
            <a:r>
              <a:rPr lang="ru-RU" sz="2400" b="1" dirty="0" smtClean="0">
                <a:solidFill>
                  <a:prstClr val="black"/>
                </a:solidFill>
              </a:rPr>
              <a:t>40 г различных круп (примерно одна порция овсяной, гречневой, пшеничной каши)</a:t>
            </a:r>
            <a:endParaRPr lang="ru-RU" sz="2400" b="1" dirty="0" smtClean="0">
              <a:solidFill>
                <a:prstClr val="black"/>
              </a:solidFill>
              <a:cs typeface="Times New Roman" pitchFamily="18" charset="0"/>
            </a:endParaRPr>
          </a:p>
          <a:p>
            <a:pPr marL="457200" indent="-457200" eaLnBrk="0" fontAlgn="base" hangingPunct="0">
              <a:spcBef>
                <a:spcPct val="0"/>
              </a:spcBef>
              <a:spcAft>
                <a:spcPct val="0"/>
              </a:spcAft>
              <a:buClr>
                <a:srgbClr val="FF0000"/>
              </a:buClr>
              <a:buFont typeface="+mj-lt"/>
              <a:buAutoNum type="arabicPeriod"/>
            </a:pPr>
            <a:r>
              <a:rPr lang="ru-RU" sz="2400" b="1" dirty="0" smtClean="0">
                <a:solidFill>
                  <a:prstClr val="black"/>
                </a:solidFill>
              </a:rPr>
              <a:t>Половину хлеба, каш, макарон следует потреблять в виде цельных и цельнозерновых, а не очищенных и рафинированных продуктов, которые более калорийны и имеют высокий гликемический индекс </a:t>
            </a:r>
            <a:endParaRPr lang="ru-RU" sz="2400" b="1" dirty="0" smtClean="0">
              <a:solidFill>
                <a:prstClr val="black"/>
              </a:solidFill>
              <a:cs typeface="Times New Roman" pitchFamily="18" charset="0"/>
            </a:endParaRPr>
          </a:p>
          <a:p>
            <a:pPr marL="457200" indent="-457200" eaLnBrk="0" fontAlgn="base" hangingPunct="0">
              <a:spcBef>
                <a:spcPct val="0"/>
              </a:spcBef>
              <a:spcAft>
                <a:spcPct val="0"/>
              </a:spcAft>
              <a:buClr>
                <a:srgbClr val="FF0000"/>
              </a:buClr>
              <a:buFont typeface="+mj-lt"/>
              <a:buAutoNum type="arabicPeriod"/>
            </a:pPr>
            <a:r>
              <a:rPr lang="ru-RU" sz="2400" b="1" dirty="0" smtClean="0">
                <a:solidFill>
                  <a:prstClr val="black"/>
                </a:solidFill>
                <a:cs typeface="Times New Roman" pitchFamily="18" charset="0"/>
              </a:rPr>
              <a:t>Все вышеперечисленное</a:t>
            </a:r>
            <a:endParaRPr lang="ru-RU" sz="2400" b="1" dirty="0" smtClean="0">
              <a:solidFill>
                <a:prstClr val="black"/>
              </a:solidFill>
              <a:latin typeface="Arial" pitchFamily="34" charset="0"/>
              <a:cs typeface="Arial" pitchFamily="34" charset="0"/>
            </a:endParaRPr>
          </a:p>
        </p:txBody>
      </p:sp>
      <p:sp>
        <p:nvSpPr>
          <p:cNvPr id="11" name="Rectangle 3"/>
          <p:cNvSpPr>
            <a:spLocks noChangeArrowheads="1"/>
          </p:cNvSpPr>
          <p:nvPr/>
        </p:nvSpPr>
        <p:spPr bwMode="auto">
          <a:xfrm>
            <a:off x="0" y="6015167"/>
            <a:ext cx="9144000" cy="830997"/>
          </a:xfrm>
          <a:prstGeom prst="rect">
            <a:avLst/>
          </a:prstGeom>
          <a:solidFill>
            <a:srgbClr val="009900"/>
          </a:solidFill>
          <a:ln w="9525">
            <a:solidFill>
              <a:schemeClr val="tx1"/>
            </a:solidFill>
            <a:miter lim="800000"/>
            <a:headEnd/>
            <a:tailEnd/>
          </a:ln>
          <a:effectLst/>
        </p:spPr>
        <p:txBody>
          <a:bodyPr wrap="square" anchor="ctr">
            <a:spAutoFit/>
          </a:bodyPr>
          <a:lstStyle/>
          <a:p>
            <a:pPr algn="ctr"/>
            <a:endParaRPr lang="ru-RU" sz="1600" i="1" dirty="0" smtClean="0">
              <a:solidFill>
                <a:prstClr val="white"/>
              </a:solidFill>
            </a:endParaRPr>
          </a:p>
          <a:p>
            <a:pPr algn="ctr"/>
            <a:r>
              <a:rPr lang="ru-RU" sz="1600" i="1" dirty="0" err="1" smtClean="0">
                <a:solidFill>
                  <a:prstClr val="white"/>
                </a:solidFill>
              </a:rPr>
              <a:t>Тутельян</a:t>
            </a:r>
            <a:r>
              <a:rPr lang="ru-RU" sz="1600" i="1" dirty="0" smtClean="0">
                <a:solidFill>
                  <a:prstClr val="white"/>
                </a:solidFill>
              </a:rPr>
              <a:t> ВА, </a:t>
            </a:r>
            <a:r>
              <a:rPr lang="ru-RU" sz="1600" i="1" dirty="0" err="1" smtClean="0">
                <a:solidFill>
                  <a:prstClr val="white"/>
                </a:solidFill>
              </a:rPr>
              <a:t>Вялков</a:t>
            </a:r>
            <a:r>
              <a:rPr lang="ru-RU" sz="1600" i="1" dirty="0" smtClean="0">
                <a:solidFill>
                  <a:prstClr val="white"/>
                </a:solidFill>
              </a:rPr>
              <a:t> АИ, Разумов АН и </a:t>
            </a:r>
            <a:r>
              <a:rPr lang="ru-RU" sz="1600" i="1" dirty="0" err="1" smtClean="0">
                <a:solidFill>
                  <a:prstClr val="white"/>
                </a:solidFill>
              </a:rPr>
              <a:t>соавт</a:t>
            </a:r>
            <a:r>
              <a:rPr lang="ru-RU" sz="1600" i="1" dirty="0" smtClean="0">
                <a:solidFill>
                  <a:prstClr val="white"/>
                </a:solidFill>
              </a:rPr>
              <a:t>. Научные основы здорового питания; 2010; М.; Издательский дом «Панорама»; 816с. </a:t>
            </a:r>
            <a:r>
              <a:rPr lang="en-US" sz="1600" i="1" dirty="0" smtClean="0">
                <a:solidFill>
                  <a:prstClr val="white"/>
                </a:solidFill>
              </a:rPr>
              <a:t>ISBN</a:t>
            </a:r>
            <a:r>
              <a:rPr lang="ru-RU" sz="1600" i="1" dirty="0" smtClean="0">
                <a:solidFill>
                  <a:prstClr val="white"/>
                </a:solidFill>
              </a:rPr>
              <a:t> 978-5-86472-224-4.</a:t>
            </a:r>
          </a:p>
        </p:txBody>
      </p:sp>
      <p:sp>
        <p:nvSpPr>
          <p:cNvPr id="12" name="Rectangle 4"/>
          <p:cNvSpPr>
            <a:spLocks noChangeArrowheads="1"/>
          </p:cNvSpPr>
          <p:nvPr/>
        </p:nvSpPr>
        <p:spPr bwMode="auto">
          <a:xfrm>
            <a:off x="-28110" y="5962119"/>
            <a:ext cx="9144000" cy="144462"/>
          </a:xfrm>
          <a:prstGeom prst="rect">
            <a:avLst/>
          </a:prstGeom>
          <a:solidFill>
            <a:srgbClr val="FF9933"/>
          </a:solidFill>
          <a:ln w="9525">
            <a:noFill/>
            <a:miter lim="800000"/>
            <a:headEnd/>
            <a:tailEnd/>
          </a:ln>
          <a:effectLst/>
        </p:spPr>
        <p:txBody>
          <a:bodyPr wrap="none" anchor="ctr"/>
          <a:lstStyle/>
          <a:p>
            <a:endParaRPr lang="ru-RU">
              <a:solidFill>
                <a:prstClr val="black"/>
              </a:solidFill>
            </a:endParaRPr>
          </a:p>
        </p:txBody>
      </p:sp>
    </p:spTree>
    <p:extLst>
      <p:ext uri="{BB962C8B-B14F-4D97-AF65-F5344CB8AC3E}">
        <p14:creationId xmlns:p14="http://schemas.microsoft.com/office/powerpoint/2010/main" val="9268244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79512" y="393631"/>
            <a:ext cx="871296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sz="2400" b="1" dirty="0" smtClean="0">
                <a:solidFill>
                  <a:srgbClr val="9BBB59">
                    <a:lumMod val="50000"/>
                  </a:srgbClr>
                </a:solidFill>
                <a:ea typeface="Calibri" pitchFamily="34" charset="0"/>
                <a:cs typeface="Times New Roman" pitchFamily="18" charset="0"/>
              </a:rPr>
              <a:t>Какое количество зерновых продуктов следует есть, чтобы свести к минимуму риск сердечно-сосудистых осложнений? </a:t>
            </a:r>
            <a:endParaRPr lang="ru-RU" sz="2400" b="1" dirty="0" smtClean="0">
              <a:solidFill>
                <a:srgbClr val="9BBB59">
                  <a:lumMod val="50000"/>
                </a:srgbClr>
              </a:solidFill>
              <a:latin typeface="Arial" pitchFamily="34" charset="0"/>
              <a:cs typeface="Arial" pitchFamily="34" charset="0"/>
            </a:endParaRPr>
          </a:p>
        </p:txBody>
      </p:sp>
      <p:sp>
        <p:nvSpPr>
          <p:cNvPr id="4" name="Прямоугольник 3"/>
          <p:cNvSpPr/>
          <p:nvPr/>
        </p:nvSpPr>
        <p:spPr>
          <a:xfrm>
            <a:off x="251520" y="1484785"/>
            <a:ext cx="7272808" cy="3231654"/>
          </a:xfrm>
          <a:prstGeom prst="rect">
            <a:avLst/>
          </a:prstGeom>
        </p:spPr>
        <p:txBody>
          <a:bodyPr wrap="square">
            <a:spAutoFit/>
          </a:bodyPr>
          <a:lstStyle/>
          <a:p>
            <a:pPr marL="457200" indent="-457200" eaLnBrk="0" fontAlgn="base" hangingPunct="0">
              <a:spcBef>
                <a:spcPct val="0"/>
              </a:spcBef>
              <a:spcAft>
                <a:spcPct val="0"/>
              </a:spcAft>
              <a:buFont typeface="+mj-lt"/>
              <a:buAutoNum type="arabicPeriod"/>
            </a:pPr>
            <a:r>
              <a:rPr lang="ru-RU" sz="2000" b="1" dirty="0" smtClean="0">
                <a:solidFill>
                  <a:prstClr val="black"/>
                </a:solidFill>
              </a:rPr>
              <a:t>200 г хлеба </a:t>
            </a:r>
            <a:r>
              <a:rPr lang="ru-RU" sz="2000" b="1" dirty="0" smtClean="0">
                <a:solidFill>
                  <a:prstClr val="black"/>
                </a:solidFill>
                <a:ea typeface="Calibri" pitchFamily="34" charset="0"/>
                <a:cs typeface="Times New Roman" pitchFamily="18" charset="0"/>
              </a:rPr>
              <a:t>в день </a:t>
            </a:r>
            <a:r>
              <a:rPr lang="ru-RU" sz="2000" b="1" dirty="0" smtClean="0">
                <a:solidFill>
                  <a:prstClr val="black"/>
                </a:solidFill>
              </a:rPr>
              <a:t>(желательно черного, ржаного, </a:t>
            </a:r>
            <a:r>
              <a:rPr lang="ru-RU" sz="2000" b="1" dirty="0" err="1" smtClean="0">
                <a:solidFill>
                  <a:prstClr val="black"/>
                </a:solidFill>
              </a:rPr>
              <a:t>цельнозернового</a:t>
            </a:r>
            <a:r>
              <a:rPr lang="ru-RU" sz="2000" b="1" dirty="0" smtClean="0">
                <a:solidFill>
                  <a:prstClr val="black"/>
                </a:solidFill>
              </a:rPr>
              <a:t>, отрубного)</a:t>
            </a:r>
            <a:endParaRPr lang="ru-RU" sz="2000" b="1" dirty="0" smtClean="0">
              <a:solidFill>
                <a:prstClr val="black"/>
              </a:solidFill>
              <a:ea typeface="Calibri" pitchFamily="34" charset="0"/>
              <a:cs typeface="Times New Roman" pitchFamily="18" charset="0"/>
            </a:endParaRPr>
          </a:p>
          <a:p>
            <a:pPr marL="457200" indent="-457200" eaLnBrk="0" fontAlgn="base" hangingPunct="0">
              <a:spcBef>
                <a:spcPct val="0"/>
              </a:spcBef>
              <a:spcAft>
                <a:spcPct val="0"/>
              </a:spcAft>
              <a:buFont typeface="+mj-lt"/>
              <a:buAutoNum type="arabicPeriod"/>
            </a:pPr>
            <a:r>
              <a:rPr lang="ru-RU" sz="2000" b="1" dirty="0" smtClean="0">
                <a:solidFill>
                  <a:prstClr val="black"/>
                </a:solidFill>
              </a:rPr>
              <a:t>40 г различных круп (примерно одна порция овсяной, гречневой, пшеничной каши)</a:t>
            </a:r>
            <a:endParaRPr lang="ru-RU" sz="2000" b="1" dirty="0" smtClean="0">
              <a:solidFill>
                <a:prstClr val="black"/>
              </a:solidFill>
              <a:cs typeface="Times New Roman" pitchFamily="18" charset="0"/>
            </a:endParaRPr>
          </a:p>
          <a:p>
            <a:pPr marL="457200" indent="-457200" eaLnBrk="0" fontAlgn="base" hangingPunct="0">
              <a:spcBef>
                <a:spcPct val="0"/>
              </a:spcBef>
              <a:spcAft>
                <a:spcPct val="0"/>
              </a:spcAft>
              <a:buFont typeface="+mj-lt"/>
              <a:buAutoNum type="arabicPeriod"/>
            </a:pPr>
            <a:r>
              <a:rPr lang="ru-RU" sz="2000" b="1" dirty="0" smtClean="0">
                <a:solidFill>
                  <a:prstClr val="black"/>
                </a:solidFill>
              </a:rPr>
              <a:t>Половину хлеба, каш, макарон следует потреблять в виде цельных и цельнозерновых, а не очищенных и рафинированных продуктов, которые более калорийны и имеют высокий гликемический индекс </a:t>
            </a:r>
            <a:endParaRPr lang="ru-RU" sz="2000" b="1" dirty="0" smtClean="0">
              <a:solidFill>
                <a:prstClr val="black"/>
              </a:solidFill>
              <a:cs typeface="Times New Roman" pitchFamily="18" charset="0"/>
            </a:endParaRPr>
          </a:p>
          <a:p>
            <a:pPr marL="457200" indent="-457200" eaLnBrk="0" fontAlgn="base" hangingPunct="0">
              <a:spcBef>
                <a:spcPct val="0"/>
              </a:spcBef>
              <a:spcAft>
                <a:spcPct val="0"/>
              </a:spcAft>
              <a:buFont typeface="+mj-lt"/>
              <a:buAutoNum type="arabicPeriod"/>
            </a:pPr>
            <a:r>
              <a:rPr lang="ru-RU" sz="2000" b="1" dirty="0" smtClean="0">
                <a:solidFill>
                  <a:srgbClr val="FF0000"/>
                </a:solidFill>
                <a:cs typeface="Times New Roman" pitchFamily="18" charset="0"/>
              </a:rPr>
              <a:t>Все вышеперечисленное</a:t>
            </a:r>
            <a:endParaRPr lang="ru-RU" sz="2000" b="1" dirty="0" smtClean="0">
              <a:solidFill>
                <a:srgbClr val="FF0000"/>
              </a:solidFill>
              <a:latin typeface="Arial" pitchFamily="34" charset="0"/>
              <a:cs typeface="Arial" pitchFamily="34" charset="0"/>
            </a:endParaRPr>
          </a:p>
          <a:p>
            <a:pPr marL="457200" indent="-457200" eaLnBrk="0" fontAlgn="base" hangingPunct="0">
              <a:spcBef>
                <a:spcPct val="0"/>
              </a:spcBef>
              <a:spcAft>
                <a:spcPct val="0"/>
              </a:spcAft>
              <a:buFont typeface="+mj-lt"/>
              <a:buAutoNum type="arabicPeriod"/>
            </a:pPr>
            <a:endParaRPr lang="ru-RU" sz="2400" dirty="0" smtClean="0">
              <a:solidFill>
                <a:prstClr val="black"/>
              </a:solidFill>
              <a:latin typeface="Arial" pitchFamily="34" charset="0"/>
              <a:cs typeface="Arial" pitchFamily="34" charset="0"/>
            </a:endParaRPr>
          </a:p>
        </p:txBody>
      </p:sp>
      <p:pic>
        <p:nvPicPr>
          <p:cNvPr id="10" name="Picture 1"/>
          <p:cNvPicPr>
            <a:picLocks noChangeAspect="1" noChangeArrowheads="1"/>
          </p:cNvPicPr>
          <p:nvPr/>
        </p:nvPicPr>
        <p:blipFill>
          <a:blip r:embed="rId2" cstate="print"/>
          <a:srcRect/>
          <a:stretch>
            <a:fillRect/>
          </a:stretch>
        </p:blipFill>
        <p:spPr bwMode="auto">
          <a:xfrm>
            <a:off x="5580112" y="4365104"/>
            <a:ext cx="3458075" cy="1512168"/>
          </a:xfrm>
          <a:prstGeom prst="rect">
            <a:avLst/>
          </a:prstGeom>
          <a:noFill/>
          <a:ln w="9525">
            <a:noFill/>
            <a:miter lim="800000"/>
            <a:headEnd/>
            <a:tailEnd/>
          </a:ln>
        </p:spPr>
      </p:pic>
      <p:sp>
        <p:nvSpPr>
          <p:cNvPr id="11" name="Rectangle 3"/>
          <p:cNvSpPr>
            <a:spLocks noChangeArrowheads="1"/>
          </p:cNvSpPr>
          <p:nvPr/>
        </p:nvSpPr>
        <p:spPr bwMode="auto">
          <a:xfrm>
            <a:off x="0" y="6093941"/>
            <a:ext cx="9144000" cy="830997"/>
          </a:xfrm>
          <a:prstGeom prst="rect">
            <a:avLst/>
          </a:prstGeom>
          <a:solidFill>
            <a:srgbClr val="009900"/>
          </a:solidFill>
          <a:ln w="9525">
            <a:solidFill>
              <a:schemeClr val="tx1"/>
            </a:solidFill>
            <a:miter lim="800000"/>
            <a:headEnd/>
            <a:tailEnd/>
          </a:ln>
          <a:effectLst/>
        </p:spPr>
        <p:txBody>
          <a:bodyPr wrap="square" anchor="ctr">
            <a:spAutoFit/>
          </a:bodyPr>
          <a:lstStyle/>
          <a:p>
            <a:pPr algn="ctr"/>
            <a:r>
              <a:rPr lang="ru-RU" sz="1600" i="1" dirty="0" err="1" smtClean="0">
                <a:solidFill>
                  <a:prstClr val="white"/>
                </a:solidFill>
              </a:rPr>
              <a:t>Тутельян</a:t>
            </a:r>
            <a:r>
              <a:rPr lang="ru-RU" sz="1600" i="1" dirty="0" smtClean="0">
                <a:solidFill>
                  <a:prstClr val="white"/>
                </a:solidFill>
              </a:rPr>
              <a:t> ВА, </a:t>
            </a:r>
            <a:r>
              <a:rPr lang="ru-RU" sz="1600" i="1" dirty="0" err="1" smtClean="0">
                <a:solidFill>
                  <a:prstClr val="white"/>
                </a:solidFill>
              </a:rPr>
              <a:t>Вялков</a:t>
            </a:r>
            <a:r>
              <a:rPr lang="ru-RU" sz="1600" i="1" dirty="0" smtClean="0">
                <a:solidFill>
                  <a:prstClr val="white"/>
                </a:solidFill>
              </a:rPr>
              <a:t> АИ, Разумов АН и </a:t>
            </a:r>
            <a:r>
              <a:rPr lang="ru-RU" sz="1600" i="1" dirty="0" err="1" smtClean="0">
                <a:solidFill>
                  <a:prstClr val="white"/>
                </a:solidFill>
              </a:rPr>
              <a:t>соавт</a:t>
            </a:r>
            <a:r>
              <a:rPr lang="ru-RU" sz="1600" i="1" dirty="0" smtClean="0">
                <a:solidFill>
                  <a:prstClr val="white"/>
                </a:solidFill>
              </a:rPr>
              <a:t>. Научные основы здорового питания; 2010; М.; Издательский дом «Панорама»; 816с. </a:t>
            </a:r>
            <a:r>
              <a:rPr lang="en-US" sz="1600" i="1" dirty="0" smtClean="0">
                <a:solidFill>
                  <a:prstClr val="white"/>
                </a:solidFill>
              </a:rPr>
              <a:t>ISBN</a:t>
            </a:r>
            <a:r>
              <a:rPr lang="ru-RU" sz="1600" i="1" dirty="0" smtClean="0">
                <a:solidFill>
                  <a:prstClr val="white"/>
                </a:solidFill>
              </a:rPr>
              <a:t> 978-5-86472-224-4.</a:t>
            </a:r>
          </a:p>
          <a:p>
            <a:pPr algn="ctr"/>
            <a:endParaRPr lang="ru-RU" sz="1600" i="1" dirty="0">
              <a:solidFill>
                <a:prstClr val="white"/>
              </a:solidFill>
            </a:endParaRPr>
          </a:p>
        </p:txBody>
      </p:sp>
      <p:sp>
        <p:nvSpPr>
          <p:cNvPr id="12" name="Rectangle 4"/>
          <p:cNvSpPr>
            <a:spLocks noChangeArrowheads="1"/>
          </p:cNvSpPr>
          <p:nvPr/>
        </p:nvSpPr>
        <p:spPr bwMode="auto">
          <a:xfrm>
            <a:off x="0" y="6021288"/>
            <a:ext cx="9144000" cy="144462"/>
          </a:xfrm>
          <a:prstGeom prst="rect">
            <a:avLst/>
          </a:prstGeom>
          <a:solidFill>
            <a:srgbClr val="FF9933"/>
          </a:solidFill>
          <a:ln w="9525">
            <a:noFill/>
            <a:miter lim="800000"/>
            <a:headEnd/>
            <a:tailEnd/>
          </a:ln>
          <a:effectLst/>
        </p:spPr>
        <p:txBody>
          <a:bodyPr wrap="none" anchor="ctr"/>
          <a:lstStyle/>
          <a:p>
            <a:endParaRPr lang="ru-RU">
              <a:solidFill>
                <a:prstClr val="black"/>
              </a:solidFill>
            </a:endParaRPr>
          </a:p>
        </p:txBody>
      </p:sp>
      <p:sp>
        <p:nvSpPr>
          <p:cNvPr id="14" name="Прямоугольник 13"/>
          <p:cNvSpPr/>
          <p:nvPr/>
        </p:nvSpPr>
        <p:spPr>
          <a:xfrm>
            <a:off x="0" y="5301208"/>
            <a:ext cx="5328592" cy="707886"/>
          </a:xfrm>
          <a:prstGeom prst="rect">
            <a:avLst/>
          </a:prstGeom>
        </p:spPr>
        <p:txBody>
          <a:bodyPr wrap="square">
            <a:spAutoFit/>
          </a:bodyPr>
          <a:lstStyle/>
          <a:p>
            <a:r>
              <a:rPr lang="en-US" sz="800" dirty="0" smtClean="0">
                <a:solidFill>
                  <a:prstClr val="black"/>
                </a:solidFill>
              </a:rPr>
              <a:t>http://www.cardioprevent.ru/downloads/c5m3i1917/%D0%9D%D0%B0%D1%86%D0%B8%D0%BE%D0%BD%D0%B0%D0%BB%D1%8C%D0%BD%D1%8B%D0%B5%20%D1%80%D0%B5%D0%BA%D0%BE%D0%BC%D0%B5%D0%BD%D0%B4%D0%B0%D1%86%D0%B8%D0%B8%20_%20%D0%9A%D0%B0%D1%80%D0%B4%D0%B8%D0%BE%D0%B2%D0%B0%D1%81%D0%BA%D1%83%D0%BB%D1%8F%D1%80%D0%BD%D0%B0%D1%8F%20%D0%BF%D1%80%D0%BE%D1%84%D0%B8%D0%BB%D0%B0%D0%BA%D1%82%D0%B8%D0%BA%D0%B0%202017.pdf</a:t>
            </a:r>
            <a:endParaRPr lang="ru-RU" sz="800" dirty="0">
              <a:solidFill>
                <a:prstClr val="black"/>
              </a:solidFill>
            </a:endParaRPr>
          </a:p>
        </p:txBody>
      </p:sp>
      <p:sp>
        <p:nvSpPr>
          <p:cNvPr id="15" name="Rectangle 13"/>
          <p:cNvSpPr>
            <a:spLocks noChangeArrowheads="1"/>
          </p:cNvSpPr>
          <p:nvPr/>
        </p:nvSpPr>
        <p:spPr bwMode="auto">
          <a:xfrm>
            <a:off x="-25932" y="4492875"/>
            <a:ext cx="5184576" cy="1080120"/>
          </a:xfrm>
          <a:prstGeom prst="rect">
            <a:avLst/>
          </a:prstGeom>
          <a:noFill/>
          <a:ln w="9525">
            <a:noFill/>
            <a:miter lim="800000"/>
            <a:headEnd/>
            <a:tailEnd/>
          </a:ln>
          <a:effectLst/>
        </p:spPr>
        <p:txBody>
          <a:bodyPr wrap="none" anchor="ctr"/>
          <a:lstStyle/>
          <a:p>
            <a:r>
              <a:rPr lang="ru-RU" sz="1200" b="1" dirty="0" smtClean="0">
                <a:solidFill>
                  <a:srgbClr val="4BACC6">
                    <a:lumMod val="75000"/>
                  </a:srgbClr>
                </a:solidFill>
                <a:cs typeface="Arial" pitchFamily="34" charset="0"/>
              </a:rPr>
              <a:t>Европейские рекомендации по профилактике  сердечно-сосудистых </a:t>
            </a:r>
          </a:p>
          <a:p>
            <a:r>
              <a:rPr lang="ru-RU" sz="1200" b="1" dirty="0" smtClean="0">
                <a:solidFill>
                  <a:srgbClr val="4BACC6">
                    <a:lumMod val="75000"/>
                  </a:srgbClr>
                </a:solidFill>
                <a:cs typeface="Arial" pitchFamily="34" charset="0"/>
              </a:rPr>
              <a:t>заболеваний в клинической  практике</a:t>
            </a:r>
            <a:r>
              <a:rPr lang="en-US" sz="1200" b="1" dirty="0" smtClean="0">
                <a:solidFill>
                  <a:srgbClr val="4BACC6">
                    <a:lumMod val="75000"/>
                  </a:srgbClr>
                </a:solidFill>
                <a:cs typeface="Arial" pitchFamily="34" charset="0"/>
              </a:rPr>
              <a:t> 2016</a:t>
            </a:r>
            <a:endParaRPr lang="ru-RU" sz="1200" b="1" dirty="0" smtClean="0">
              <a:solidFill>
                <a:srgbClr val="4BACC6">
                  <a:lumMod val="75000"/>
                </a:srgbClr>
              </a:solidFill>
              <a:cs typeface="Arial" pitchFamily="34" charset="0"/>
            </a:endParaRPr>
          </a:p>
          <a:p>
            <a:r>
              <a:rPr lang="ru-RU" sz="1200" b="1" dirty="0" smtClean="0">
                <a:solidFill>
                  <a:srgbClr val="4BACC6">
                    <a:lumMod val="75000"/>
                  </a:srgbClr>
                </a:solidFill>
                <a:cs typeface="Arial" pitchFamily="34" charset="0"/>
              </a:rPr>
              <a:t>и Национальные рекомендации «Кардиоваскулярная профилактика 2017»</a:t>
            </a:r>
          </a:p>
          <a:p>
            <a:r>
              <a:rPr lang="ru-RU" sz="1200" b="1" dirty="0" smtClean="0">
                <a:solidFill>
                  <a:srgbClr val="4BACC6">
                    <a:lumMod val="75000"/>
                  </a:srgbClr>
                </a:solidFill>
                <a:cs typeface="Arial" pitchFamily="34" charset="0"/>
              </a:rPr>
              <a:t> </a:t>
            </a:r>
            <a:endParaRPr lang="ru-RU" sz="1200" b="1" dirty="0">
              <a:solidFill>
                <a:srgbClr val="4BACC6">
                  <a:lumMod val="75000"/>
                </a:srgbClr>
              </a:solidFill>
              <a:cs typeface="Arial" pitchFamily="34" charset="0"/>
            </a:endParaRPr>
          </a:p>
        </p:txBody>
      </p:sp>
      <p:pic>
        <p:nvPicPr>
          <p:cNvPr id="13" name="Picture 2" descr="Картинки по запросу порция гречневой каши картинка"/>
          <p:cNvPicPr>
            <a:picLocks noChangeAspect="1" noChangeArrowheads="1"/>
          </p:cNvPicPr>
          <p:nvPr/>
        </p:nvPicPr>
        <p:blipFill>
          <a:blip r:embed="rId3" cstate="print"/>
          <a:srcRect/>
          <a:stretch>
            <a:fillRect/>
          </a:stretch>
        </p:blipFill>
        <p:spPr bwMode="auto">
          <a:xfrm>
            <a:off x="6840760" y="1268760"/>
            <a:ext cx="2051720" cy="1512168"/>
          </a:xfrm>
          <a:prstGeom prst="rect">
            <a:avLst/>
          </a:prstGeom>
          <a:noFill/>
        </p:spPr>
      </p:pic>
    </p:spTree>
    <p:extLst>
      <p:ext uri="{BB962C8B-B14F-4D97-AF65-F5344CB8AC3E}">
        <p14:creationId xmlns:p14="http://schemas.microsoft.com/office/powerpoint/2010/main" val="214397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79512" y="116632"/>
            <a:ext cx="871296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sz="2800" b="1" dirty="0" smtClean="0">
                <a:solidFill>
                  <a:srgbClr val="336600"/>
                </a:solidFill>
                <a:ea typeface="Calibri" pitchFamily="34" charset="0"/>
                <a:cs typeface="Times New Roman" pitchFamily="18" charset="0"/>
              </a:rPr>
              <a:t>Какое количество орехов следует есть, чтобы свести к минимуму риск </a:t>
            </a:r>
            <a:r>
              <a:rPr lang="ru-RU" sz="2800" b="1" dirty="0" err="1" smtClean="0">
                <a:solidFill>
                  <a:srgbClr val="336600"/>
                </a:solidFill>
                <a:ea typeface="Calibri" pitchFamily="34" charset="0"/>
                <a:cs typeface="Times New Roman" pitchFamily="18" charset="0"/>
              </a:rPr>
              <a:t>сердечно-сосудистых</a:t>
            </a:r>
            <a:r>
              <a:rPr lang="ru-RU" sz="2800" b="1" dirty="0" smtClean="0">
                <a:solidFill>
                  <a:srgbClr val="336600"/>
                </a:solidFill>
                <a:ea typeface="Calibri" pitchFamily="34" charset="0"/>
                <a:cs typeface="Times New Roman" pitchFamily="18" charset="0"/>
              </a:rPr>
              <a:t> осложнений  согласно последним рекомендациям? </a:t>
            </a:r>
            <a:endParaRPr lang="ru-RU" sz="2800" b="1" dirty="0" smtClean="0">
              <a:solidFill>
                <a:srgbClr val="336600"/>
              </a:solidFill>
              <a:latin typeface="Arial" pitchFamily="34" charset="0"/>
              <a:cs typeface="Arial" pitchFamily="34" charset="0"/>
            </a:endParaRPr>
          </a:p>
        </p:txBody>
      </p:sp>
      <p:sp>
        <p:nvSpPr>
          <p:cNvPr id="4" name="Прямоугольник 3"/>
          <p:cNvSpPr/>
          <p:nvPr/>
        </p:nvSpPr>
        <p:spPr>
          <a:xfrm>
            <a:off x="251520" y="1742036"/>
            <a:ext cx="7776864" cy="2246769"/>
          </a:xfrm>
          <a:prstGeom prst="rect">
            <a:avLst/>
          </a:prstGeom>
        </p:spPr>
        <p:txBody>
          <a:bodyPr wrap="square">
            <a:spAutoFit/>
          </a:bodyPr>
          <a:lstStyle/>
          <a:p>
            <a:pPr eaLnBrk="0" fontAlgn="base" hangingPunct="0">
              <a:spcBef>
                <a:spcPct val="0"/>
              </a:spcBef>
              <a:spcAft>
                <a:spcPct val="0"/>
              </a:spcAft>
              <a:buFontTx/>
              <a:buChar char="•"/>
            </a:pPr>
            <a:endParaRPr lang="ru-RU" sz="2800" b="1" dirty="0" smtClean="0">
              <a:solidFill>
                <a:prstClr val="black"/>
              </a:solidFill>
              <a:ea typeface="Calibri" pitchFamily="34" charset="0"/>
              <a:cs typeface="Times New Roman" pitchFamily="18" charset="0"/>
            </a:endParaRPr>
          </a:p>
          <a:p>
            <a:pPr marL="457200" indent="-457200" eaLnBrk="0" fontAlgn="base" hangingPunct="0">
              <a:spcBef>
                <a:spcPct val="0"/>
              </a:spcBef>
              <a:spcAft>
                <a:spcPct val="0"/>
              </a:spcAft>
              <a:buClr>
                <a:srgbClr val="FF0000"/>
              </a:buClr>
              <a:buFont typeface="+mj-lt"/>
              <a:buAutoNum type="arabicPeriod"/>
            </a:pPr>
            <a:r>
              <a:rPr lang="ru-RU" sz="2800" b="1" dirty="0" smtClean="0">
                <a:solidFill>
                  <a:prstClr val="black"/>
                </a:solidFill>
                <a:ea typeface="Calibri" pitchFamily="34" charset="0"/>
                <a:cs typeface="Times New Roman" pitchFamily="18" charset="0"/>
              </a:rPr>
              <a:t>30-40 грамм в день любых несоленых орехов</a:t>
            </a:r>
          </a:p>
          <a:p>
            <a:pPr marL="457200" indent="-457200" eaLnBrk="0" fontAlgn="base" hangingPunct="0">
              <a:spcBef>
                <a:spcPct val="0"/>
              </a:spcBef>
              <a:spcAft>
                <a:spcPct val="0"/>
              </a:spcAft>
              <a:buClr>
                <a:srgbClr val="FF0000"/>
              </a:buClr>
              <a:buFont typeface="+mj-lt"/>
              <a:buAutoNum type="arabicPeriod"/>
            </a:pPr>
            <a:r>
              <a:rPr lang="ru-RU" sz="2800" b="1" dirty="0" smtClean="0">
                <a:solidFill>
                  <a:prstClr val="black"/>
                </a:solidFill>
                <a:cs typeface="Times New Roman" pitchFamily="18" charset="0"/>
              </a:rPr>
              <a:t>50 грамм в день грецких орехов</a:t>
            </a:r>
          </a:p>
          <a:p>
            <a:pPr marL="457200" indent="-457200" eaLnBrk="0" fontAlgn="base" hangingPunct="0">
              <a:spcBef>
                <a:spcPct val="0"/>
              </a:spcBef>
              <a:spcAft>
                <a:spcPct val="0"/>
              </a:spcAft>
              <a:buClr>
                <a:srgbClr val="FF0000"/>
              </a:buClr>
              <a:buFont typeface="+mj-lt"/>
              <a:buAutoNum type="arabicPeriod"/>
            </a:pPr>
            <a:r>
              <a:rPr lang="ru-RU" sz="2800" b="1" dirty="0" smtClean="0">
                <a:solidFill>
                  <a:prstClr val="black"/>
                </a:solidFill>
                <a:cs typeface="Times New Roman" pitchFamily="18" charset="0"/>
              </a:rPr>
              <a:t>100 грамм в день соленого арахиса</a:t>
            </a:r>
          </a:p>
          <a:p>
            <a:pPr marL="457200" indent="-457200" eaLnBrk="0" fontAlgn="base" hangingPunct="0">
              <a:spcBef>
                <a:spcPct val="0"/>
              </a:spcBef>
              <a:spcAft>
                <a:spcPct val="0"/>
              </a:spcAft>
              <a:buClr>
                <a:srgbClr val="FF0000"/>
              </a:buClr>
              <a:buFont typeface="+mj-lt"/>
              <a:buAutoNum type="arabicPeriod"/>
            </a:pPr>
            <a:r>
              <a:rPr lang="ru-RU" sz="2800" b="1" dirty="0" smtClean="0">
                <a:solidFill>
                  <a:prstClr val="black"/>
                </a:solidFill>
                <a:cs typeface="Times New Roman" pitchFamily="18" charset="0"/>
              </a:rPr>
              <a:t>20 грамм любых орехов в недел</a:t>
            </a:r>
            <a:r>
              <a:rPr lang="ru-RU" sz="2800" b="1" dirty="0">
                <a:solidFill>
                  <a:prstClr val="black"/>
                </a:solidFill>
                <a:cs typeface="Times New Roman" pitchFamily="18" charset="0"/>
              </a:rPr>
              <a:t>ю</a:t>
            </a:r>
            <a:endParaRPr lang="ru-RU" sz="2800" b="1" dirty="0" smtClean="0">
              <a:solidFill>
                <a:prstClr val="black"/>
              </a:solidFill>
              <a:latin typeface="Arial" pitchFamily="34" charset="0"/>
              <a:cs typeface="Arial" pitchFamily="34" charset="0"/>
            </a:endParaRPr>
          </a:p>
        </p:txBody>
      </p:sp>
      <p:pic>
        <p:nvPicPr>
          <p:cNvPr id="22531" name="Picture 3" descr="Картинки по запросу nut consumption"/>
          <p:cNvPicPr>
            <a:picLocks noChangeAspect="1" noChangeArrowheads="1"/>
          </p:cNvPicPr>
          <p:nvPr/>
        </p:nvPicPr>
        <p:blipFill>
          <a:blip r:embed="rId2" cstate="print"/>
          <a:srcRect/>
          <a:stretch>
            <a:fillRect/>
          </a:stretch>
        </p:blipFill>
        <p:spPr bwMode="auto">
          <a:xfrm>
            <a:off x="5899992" y="3929829"/>
            <a:ext cx="3215898" cy="1406580"/>
          </a:xfrm>
          <a:prstGeom prst="rect">
            <a:avLst/>
          </a:prstGeom>
          <a:noFill/>
        </p:spPr>
      </p:pic>
      <p:sp>
        <p:nvSpPr>
          <p:cNvPr id="11" name="Rectangle 3"/>
          <p:cNvSpPr>
            <a:spLocks noChangeArrowheads="1"/>
          </p:cNvSpPr>
          <p:nvPr/>
        </p:nvSpPr>
        <p:spPr bwMode="auto">
          <a:xfrm>
            <a:off x="0" y="6093941"/>
            <a:ext cx="9144000" cy="830997"/>
          </a:xfrm>
          <a:prstGeom prst="rect">
            <a:avLst/>
          </a:prstGeom>
          <a:solidFill>
            <a:srgbClr val="009900"/>
          </a:solidFill>
          <a:ln w="9525">
            <a:solidFill>
              <a:schemeClr val="tx1"/>
            </a:solidFill>
            <a:miter lim="800000"/>
            <a:headEnd/>
            <a:tailEnd/>
          </a:ln>
          <a:effectLst/>
        </p:spPr>
        <p:txBody>
          <a:bodyPr wrap="square" anchor="ctr">
            <a:spAutoFit/>
          </a:bodyPr>
          <a:lstStyle/>
          <a:p>
            <a:pPr algn="ctr"/>
            <a:r>
              <a:rPr lang="en-US" sz="1600" i="1" dirty="0" err="1" smtClean="0">
                <a:solidFill>
                  <a:prstClr val="white"/>
                </a:solidFill>
              </a:rPr>
              <a:t>Luo</a:t>
            </a:r>
            <a:r>
              <a:rPr lang="en-US" sz="1600" i="1" dirty="0" smtClean="0">
                <a:solidFill>
                  <a:prstClr val="white"/>
                </a:solidFill>
              </a:rPr>
              <a:t> C, Zhang Y, Ding Y, Shan Z, Chen S, Yu M, </a:t>
            </a:r>
            <a:r>
              <a:rPr lang="en-US" sz="1600" i="1" dirty="0" err="1" smtClean="0">
                <a:solidFill>
                  <a:prstClr val="white"/>
                </a:solidFill>
              </a:rPr>
              <a:t>Hu</a:t>
            </a:r>
            <a:r>
              <a:rPr lang="en-US" sz="1600" i="1" dirty="0" smtClean="0">
                <a:solidFill>
                  <a:prstClr val="white"/>
                </a:solidFill>
              </a:rPr>
              <a:t> FB, Liu L. Nut consumption and risk of type 2 diabetes, cardiovascular disease, and all-cause mortality: a systematic review and meta-analysis. Am J </a:t>
            </a:r>
            <a:r>
              <a:rPr lang="en-US" sz="1600" i="1" dirty="0" err="1" smtClean="0">
                <a:solidFill>
                  <a:prstClr val="white"/>
                </a:solidFill>
              </a:rPr>
              <a:t>Clin</a:t>
            </a:r>
            <a:r>
              <a:rPr lang="en-US" sz="1600" i="1" dirty="0" smtClean="0">
                <a:solidFill>
                  <a:prstClr val="white"/>
                </a:solidFill>
              </a:rPr>
              <a:t> </a:t>
            </a:r>
            <a:r>
              <a:rPr lang="en-US" sz="1600" i="1" dirty="0" err="1" smtClean="0">
                <a:solidFill>
                  <a:prstClr val="white"/>
                </a:solidFill>
              </a:rPr>
              <a:t>Nutr</a:t>
            </a:r>
            <a:r>
              <a:rPr lang="en-US" sz="1600" i="1" dirty="0" smtClean="0">
                <a:solidFill>
                  <a:prstClr val="white"/>
                </a:solidFill>
              </a:rPr>
              <a:t> 2014;100:256–269.</a:t>
            </a:r>
            <a:endParaRPr lang="ru-RU" sz="1600" i="1" dirty="0">
              <a:solidFill>
                <a:prstClr val="white"/>
              </a:solidFill>
            </a:endParaRPr>
          </a:p>
        </p:txBody>
      </p:sp>
      <p:sp>
        <p:nvSpPr>
          <p:cNvPr id="12" name="Rectangle 4"/>
          <p:cNvSpPr>
            <a:spLocks noChangeArrowheads="1"/>
          </p:cNvSpPr>
          <p:nvPr/>
        </p:nvSpPr>
        <p:spPr bwMode="auto">
          <a:xfrm>
            <a:off x="-28110" y="5962119"/>
            <a:ext cx="9144000" cy="144462"/>
          </a:xfrm>
          <a:prstGeom prst="rect">
            <a:avLst/>
          </a:prstGeom>
          <a:solidFill>
            <a:srgbClr val="FF9933"/>
          </a:solidFill>
          <a:ln w="9525">
            <a:noFill/>
            <a:miter lim="800000"/>
            <a:headEnd/>
            <a:tailEnd/>
          </a:ln>
          <a:effectLst/>
        </p:spPr>
        <p:txBody>
          <a:bodyPr wrap="none" anchor="ctr"/>
          <a:lstStyle/>
          <a:p>
            <a:endParaRPr lang="ru-RU">
              <a:solidFill>
                <a:prstClr val="black"/>
              </a:solidFill>
            </a:endParaRPr>
          </a:p>
        </p:txBody>
      </p:sp>
    </p:spTree>
    <p:extLst>
      <p:ext uri="{BB962C8B-B14F-4D97-AF65-F5344CB8AC3E}">
        <p14:creationId xmlns:p14="http://schemas.microsoft.com/office/powerpoint/2010/main" val="316057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08912" cy="792088"/>
          </a:xfrm>
        </p:spPr>
        <p:txBody>
          <a:bodyPr>
            <a:normAutofit/>
          </a:bodyPr>
          <a:lstStyle/>
          <a:p>
            <a:r>
              <a:rPr lang="ru-RU" sz="2800" b="1" dirty="0" smtClean="0">
                <a:solidFill>
                  <a:srgbClr val="C00000"/>
                </a:solidFill>
              </a:rPr>
              <a:t>Геморрагический инсульт</a:t>
            </a:r>
            <a:endParaRPr lang="ru-RU" sz="2800" b="1" dirty="0">
              <a:solidFill>
                <a:srgbClr val="C00000"/>
              </a:solidFill>
            </a:endParaRPr>
          </a:p>
        </p:txBody>
      </p:sp>
      <p:sp>
        <p:nvSpPr>
          <p:cNvPr id="3" name="TextBox 2"/>
          <p:cNvSpPr txBox="1"/>
          <p:nvPr/>
        </p:nvSpPr>
        <p:spPr>
          <a:xfrm>
            <a:off x="596320" y="1124744"/>
            <a:ext cx="8008128" cy="2308324"/>
          </a:xfrm>
          <a:prstGeom prst="rect">
            <a:avLst/>
          </a:prstGeom>
          <a:noFill/>
        </p:spPr>
        <p:txBody>
          <a:bodyPr wrap="square" rtlCol="0">
            <a:spAutoFit/>
          </a:bodyPr>
          <a:lstStyle/>
          <a:p>
            <a:pPr algn="just"/>
            <a:r>
              <a:rPr lang="ru-RU" sz="2400" b="1" dirty="0" smtClean="0">
                <a:solidFill>
                  <a:schemeClr val="accent5">
                    <a:lumMod val="50000"/>
                  </a:schemeClr>
                </a:solidFill>
              </a:rPr>
              <a:t>Геморрагический инсульт – кровоизлияние </a:t>
            </a:r>
            <a:r>
              <a:rPr lang="ru-RU" sz="2400" b="1" dirty="0">
                <a:solidFill>
                  <a:schemeClr val="accent5">
                    <a:lumMod val="50000"/>
                  </a:schemeClr>
                </a:solidFill>
              </a:rPr>
              <a:t>в мозг </a:t>
            </a:r>
            <a:r>
              <a:rPr lang="ru-RU" sz="2400" b="1" dirty="0" smtClean="0">
                <a:solidFill>
                  <a:schemeClr val="accent5">
                    <a:lumMod val="50000"/>
                  </a:schemeClr>
                </a:solidFill>
              </a:rPr>
              <a:t>– развивается при разрыве кровоснабжающей мозг артерии. </a:t>
            </a:r>
          </a:p>
          <a:p>
            <a:pPr algn="just"/>
            <a:endParaRPr lang="ru-RU" sz="2400" b="1" dirty="0">
              <a:solidFill>
                <a:schemeClr val="accent5">
                  <a:lumMod val="50000"/>
                </a:schemeClr>
              </a:solidFill>
            </a:endParaRPr>
          </a:p>
          <a:p>
            <a:pPr algn="just"/>
            <a:r>
              <a:rPr lang="ru-RU" sz="2400" dirty="0" smtClean="0">
                <a:solidFill>
                  <a:schemeClr val="accent5">
                    <a:lumMod val="50000"/>
                  </a:schemeClr>
                </a:solidFill>
              </a:rPr>
              <a:t>Геморрагические инсульты обычно тяжелее ишемических, но встречаются значительно реже.</a:t>
            </a:r>
          </a:p>
        </p:txBody>
      </p:sp>
      <p:sp>
        <p:nvSpPr>
          <p:cNvPr id="6" name="object 15"/>
          <p:cNvSpPr/>
          <p:nvPr/>
        </p:nvSpPr>
        <p:spPr>
          <a:xfrm>
            <a:off x="2394620" y="3573016"/>
            <a:ext cx="4032448" cy="2667368"/>
          </a:xfrm>
          <a:prstGeom prst="rect">
            <a:avLst/>
          </a:prstGeom>
          <a:blipFill>
            <a:blip r:embed="rId2" cstate="print"/>
            <a:stretch>
              <a:fillRect/>
            </a:stretch>
          </a:blipFill>
        </p:spPr>
        <p:txBody>
          <a:bodyPr wrap="square" lIns="0" tIns="0" rIns="0" bIns="0" rtlCol="0"/>
          <a:lstStyle/>
          <a:p>
            <a:endParaRPr/>
          </a:p>
        </p:txBody>
      </p:sp>
      <p:sp>
        <p:nvSpPr>
          <p:cNvPr id="8" name="Прямоугольник 7"/>
          <p:cNvSpPr/>
          <p:nvPr/>
        </p:nvSpPr>
        <p:spPr>
          <a:xfrm>
            <a:off x="596320" y="980728"/>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0136970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79512" y="116632"/>
            <a:ext cx="871296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sz="2800" b="1" dirty="0" smtClean="0">
                <a:solidFill>
                  <a:srgbClr val="336600"/>
                </a:solidFill>
                <a:ea typeface="Calibri" pitchFamily="34" charset="0"/>
                <a:cs typeface="Times New Roman" pitchFamily="18" charset="0"/>
              </a:rPr>
              <a:t>Какое количество орехов следует есть, чтобы свести к минимуму риск </a:t>
            </a:r>
            <a:r>
              <a:rPr lang="ru-RU" sz="2800" b="1" dirty="0" err="1" smtClean="0">
                <a:solidFill>
                  <a:srgbClr val="336600"/>
                </a:solidFill>
                <a:ea typeface="Calibri" pitchFamily="34" charset="0"/>
                <a:cs typeface="Times New Roman" pitchFamily="18" charset="0"/>
              </a:rPr>
              <a:t>сердечно-сосудистых</a:t>
            </a:r>
            <a:r>
              <a:rPr lang="ru-RU" sz="2800" b="1" dirty="0" smtClean="0">
                <a:solidFill>
                  <a:srgbClr val="336600"/>
                </a:solidFill>
                <a:ea typeface="Calibri" pitchFamily="34" charset="0"/>
                <a:cs typeface="Times New Roman" pitchFamily="18" charset="0"/>
              </a:rPr>
              <a:t> осложнений  согласно последним рекомендациям? </a:t>
            </a:r>
            <a:endParaRPr lang="ru-RU" sz="2800" b="1" dirty="0" smtClean="0">
              <a:solidFill>
                <a:srgbClr val="336600"/>
              </a:solidFill>
              <a:latin typeface="Arial" pitchFamily="34" charset="0"/>
              <a:cs typeface="Arial" pitchFamily="34" charset="0"/>
            </a:endParaRPr>
          </a:p>
        </p:txBody>
      </p:sp>
      <p:sp>
        <p:nvSpPr>
          <p:cNvPr id="4" name="Прямоугольник 3"/>
          <p:cNvSpPr/>
          <p:nvPr/>
        </p:nvSpPr>
        <p:spPr>
          <a:xfrm>
            <a:off x="251520" y="1742036"/>
            <a:ext cx="7272808" cy="1938992"/>
          </a:xfrm>
          <a:prstGeom prst="rect">
            <a:avLst/>
          </a:prstGeom>
        </p:spPr>
        <p:txBody>
          <a:bodyPr wrap="square">
            <a:spAutoFit/>
          </a:bodyPr>
          <a:lstStyle/>
          <a:p>
            <a:pPr eaLnBrk="0" fontAlgn="base" hangingPunct="0">
              <a:spcBef>
                <a:spcPct val="0"/>
              </a:spcBef>
              <a:spcAft>
                <a:spcPct val="0"/>
              </a:spcAft>
              <a:buFontTx/>
              <a:buChar char="•"/>
            </a:pPr>
            <a:endParaRPr lang="ru-RU" sz="2400" dirty="0" smtClean="0">
              <a:solidFill>
                <a:prstClr val="black"/>
              </a:solidFill>
              <a:ea typeface="Calibri" pitchFamily="34" charset="0"/>
              <a:cs typeface="Times New Roman" pitchFamily="18" charset="0"/>
            </a:endParaRPr>
          </a:p>
          <a:p>
            <a:pPr marL="457200" indent="-457200" eaLnBrk="0" fontAlgn="base" hangingPunct="0">
              <a:spcBef>
                <a:spcPct val="0"/>
              </a:spcBef>
              <a:spcAft>
                <a:spcPct val="0"/>
              </a:spcAft>
              <a:buFont typeface="+mj-lt"/>
              <a:buAutoNum type="arabicPeriod"/>
            </a:pPr>
            <a:r>
              <a:rPr lang="ru-RU" sz="2400" b="1" dirty="0" smtClean="0">
                <a:solidFill>
                  <a:srgbClr val="FF0000"/>
                </a:solidFill>
                <a:effectLst>
                  <a:outerShdw blurRad="38100" dist="38100" dir="2700000" algn="tl">
                    <a:srgbClr val="000000">
                      <a:alpha val="43137"/>
                    </a:srgbClr>
                  </a:outerShdw>
                </a:effectLst>
                <a:ea typeface="Calibri" pitchFamily="34" charset="0"/>
                <a:cs typeface="Times New Roman" pitchFamily="18" charset="0"/>
              </a:rPr>
              <a:t>30-40 грамм в день любых несоленых орехов</a:t>
            </a:r>
          </a:p>
          <a:p>
            <a:pPr marL="457200" indent="-457200" eaLnBrk="0" fontAlgn="base" hangingPunct="0">
              <a:spcBef>
                <a:spcPct val="0"/>
              </a:spcBef>
              <a:spcAft>
                <a:spcPct val="0"/>
              </a:spcAft>
              <a:buFont typeface="+mj-lt"/>
              <a:buAutoNum type="arabicPeriod"/>
            </a:pPr>
            <a:r>
              <a:rPr lang="ru-RU" sz="2400" b="1" dirty="0" smtClean="0">
                <a:solidFill>
                  <a:prstClr val="black"/>
                </a:solidFill>
                <a:cs typeface="Times New Roman" pitchFamily="18" charset="0"/>
              </a:rPr>
              <a:t>50 грамм в день грецких орехов</a:t>
            </a:r>
          </a:p>
          <a:p>
            <a:pPr marL="457200" indent="-457200" eaLnBrk="0" fontAlgn="base" hangingPunct="0">
              <a:spcBef>
                <a:spcPct val="0"/>
              </a:spcBef>
              <a:spcAft>
                <a:spcPct val="0"/>
              </a:spcAft>
              <a:buFont typeface="+mj-lt"/>
              <a:buAutoNum type="arabicPeriod"/>
            </a:pPr>
            <a:r>
              <a:rPr lang="ru-RU" sz="2400" b="1" dirty="0" smtClean="0">
                <a:solidFill>
                  <a:prstClr val="black"/>
                </a:solidFill>
                <a:cs typeface="Times New Roman" pitchFamily="18" charset="0"/>
              </a:rPr>
              <a:t>100 грамм в день соленого арахиса</a:t>
            </a:r>
          </a:p>
          <a:p>
            <a:pPr marL="457200" indent="-457200" eaLnBrk="0" fontAlgn="base" hangingPunct="0">
              <a:spcBef>
                <a:spcPct val="0"/>
              </a:spcBef>
              <a:spcAft>
                <a:spcPct val="0"/>
              </a:spcAft>
              <a:buFont typeface="+mj-lt"/>
              <a:buAutoNum type="arabicPeriod"/>
            </a:pPr>
            <a:r>
              <a:rPr lang="ru-RU" sz="2400" b="1" dirty="0" smtClean="0">
                <a:solidFill>
                  <a:prstClr val="black"/>
                </a:solidFill>
                <a:cs typeface="Times New Roman" pitchFamily="18" charset="0"/>
              </a:rPr>
              <a:t>20 грамм любых орехов в недел</a:t>
            </a:r>
            <a:r>
              <a:rPr lang="ru-RU" sz="2400" b="1" dirty="0">
                <a:solidFill>
                  <a:prstClr val="black"/>
                </a:solidFill>
                <a:cs typeface="Times New Roman" pitchFamily="18" charset="0"/>
              </a:rPr>
              <a:t>ю</a:t>
            </a:r>
            <a:endParaRPr lang="ru-RU" sz="2400" b="1" dirty="0" smtClean="0">
              <a:solidFill>
                <a:prstClr val="black"/>
              </a:solidFill>
              <a:latin typeface="Arial" pitchFamily="34" charset="0"/>
              <a:cs typeface="Arial" pitchFamily="34" charset="0"/>
            </a:endParaRPr>
          </a:p>
        </p:txBody>
      </p:sp>
      <p:pic>
        <p:nvPicPr>
          <p:cNvPr id="22531" name="Picture 3" descr="Картинки по запросу nut consumption"/>
          <p:cNvPicPr>
            <a:picLocks noChangeAspect="1" noChangeArrowheads="1"/>
          </p:cNvPicPr>
          <p:nvPr/>
        </p:nvPicPr>
        <p:blipFill>
          <a:blip r:embed="rId2" cstate="print"/>
          <a:srcRect/>
          <a:stretch>
            <a:fillRect/>
          </a:stretch>
        </p:blipFill>
        <p:spPr bwMode="auto">
          <a:xfrm>
            <a:off x="5656747" y="2654042"/>
            <a:ext cx="3215898" cy="1406580"/>
          </a:xfrm>
          <a:prstGeom prst="rect">
            <a:avLst/>
          </a:prstGeom>
          <a:noFill/>
        </p:spPr>
      </p:pic>
      <p:pic>
        <p:nvPicPr>
          <p:cNvPr id="10" name="Picture 1"/>
          <p:cNvPicPr>
            <a:picLocks noChangeAspect="1" noChangeArrowheads="1"/>
          </p:cNvPicPr>
          <p:nvPr/>
        </p:nvPicPr>
        <p:blipFill>
          <a:blip r:embed="rId3" cstate="print"/>
          <a:srcRect/>
          <a:stretch>
            <a:fillRect/>
          </a:stretch>
        </p:blipFill>
        <p:spPr bwMode="auto">
          <a:xfrm>
            <a:off x="5580112" y="4365104"/>
            <a:ext cx="3458075" cy="1512168"/>
          </a:xfrm>
          <a:prstGeom prst="rect">
            <a:avLst/>
          </a:prstGeom>
          <a:noFill/>
          <a:ln w="9525">
            <a:noFill/>
            <a:miter lim="800000"/>
            <a:headEnd/>
            <a:tailEnd/>
          </a:ln>
        </p:spPr>
      </p:pic>
      <p:sp>
        <p:nvSpPr>
          <p:cNvPr id="11" name="Rectangle 3"/>
          <p:cNvSpPr>
            <a:spLocks noChangeArrowheads="1"/>
          </p:cNvSpPr>
          <p:nvPr/>
        </p:nvSpPr>
        <p:spPr bwMode="auto">
          <a:xfrm>
            <a:off x="0" y="6093941"/>
            <a:ext cx="9144000" cy="830997"/>
          </a:xfrm>
          <a:prstGeom prst="rect">
            <a:avLst/>
          </a:prstGeom>
          <a:solidFill>
            <a:srgbClr val="009900"/>
          </a:solidFill>
          <a:ln w="9525">
            <a:solidFill>
              <a:schemeClr val="tx1"/>
            </a:solidFill>
            <a:miter lim="800000"/>
            <a:headEnd/>
            <a:tailEnd/>
          </a:ln>
          <a:effectLst/>
        </p:spPr>
        <p:txBody>
          <a:bodyPr wrap="square" anchor="ctr">
            <a:spAutoFit/>
          </a:bodyPr>
          <a:lstStyle/>
          <a:p>
            <a:pPr algn="ctr"/>
            <a:r>
              <a:rPr lang="en-US" sz="1600" i="1" dirty="0" err="1" smtClean="0">
                <a:solidFill>
                  <a:prstClr val="white"/>
                </a:solidFill>
              </a:rPr>
              <a:t>Luo</a:t>
            </a:r>
            <a:r>
              <a:rPr lang="en-US" sz="1600" i="1" dirty="0" smtClean="0">
                <a:solidFill>
                  <a:prstClr val="white"/>
                </a:solidFill>
              </a:rPr>
              <a:t> C, Zhang Y, Ding Y, Shan Z, Chen S, Yu M, </a:t>
            </a:r>
            <a:r>
              <a:rPr lang="en-US" sz="1600" i="1" dirty="0" err="1" smtClean="0">
                <a:solidFill>
                  <a:prstClr val="white"/>
                </a:solidFill>
              </a:rPr>
              <a:t>Hu</a:t>
            </a:r>
            <a:r>
              <a:rPr lang="en-US" sz="1600" i="1" dirty="0" smtClean="0">
                <a:solidFill>
                  <a:prstClr val="white"/>
                </a:solidFill>
              </a:rPr>
              <a:t> FB, Liu L. Nut consumption and risk of type 2 diabetes, cardiovascular disease, and all-cause mortality: a systematic review and meta-analysis. Am J </a:t>
            </a:r>
            <a:r>
              <a:rPr lang="en-US" sz="1600" i="1" dirty="0" err="1" smtClean="0">
                <a:solidFill>
                  <a:prstClr val="white"/>
                </a:solidFill>
              </a:rPr>
              <a:t>Clin</a:t>
            </a:r>
            <a:r>
              <a:rPr lang="en-US" sz="1600" i="1" dirty="0" smtClean="0">
                <a:solidFill>
                  <a:prstClr val="white"/>
                </a:solidFill>
              </a:rPr>
              <a:t> </a:t>
            </a:r>
            <a:r>
              <a:rPr lang="en-US" sz="1600" i="1" dirty="0" err="1" smtClean="0">
                <a:solidFill>
                  <a:prstClr val="white"/>
                </a:solidFill>
              </a:rPr>
              <a:t>Nutr</a:t>
            </a:r>
            <a:r>
              <a:rPr lang="en-US" sz="1600" i="1" dirty="0" smtClean="0">
                <a:solidFill>
                  <a:prstClr val="white"/>
                </a:solidFill>
              </a:rPr>
              <a:t> 2014;100:256–269.</a:t>
            </a:r>
            <a:endParaRPr lang="ru-RU" sz="1600" i="1" dirty="0">
              <a:solidFill>
                <a:prstClr val="white"/>
              </a:solidFill>
            </a:endParaRPr>
          </a:p>
        </p:txBody>
      </p:sp>
      <p:sp>
        <p:nvSpPr>
          <p:cNvPr id="12" name="Rectangle 4"/>
          <p:cNvSpPr>
            <a:spLocks noChangeArrowheads="1"/>
          </p:cNvSpPr>
          <p:nvPr/>
        </p:nvSpPr>
        <p:spPr bwMode="auto">
          <a:xfrm>
            <a:off x="0" y="6021288"/>
            <a:ext cx="9144000" cy="144462"/>
          </a:xfrm>
          <a:prstGeom prst="rect">
            <a:avLst/>
          </a:prstGeom>
          <a:solidFill>
            <a:srgbClr val="FF9933"/>
          </a:solidFill>
          <a:ln w="9525">
            <a:noFill/>
            <a:miter lim="800000"/>
            <a:headEnd/>
            <a:tailEnd/>
          </a:ln>
          <a:effectLst/>
        </p:spPr>
        <p:txBody>
          <a:bodyPr wrap="none" anchor="ctr"/>
          <a:lstStyle/>
          <a:p>
            <a:endParaRPr lang="ru-RU">
              <a:solidFill>
                <a:prstClr val="black"/>
              </a:solidFill>
            </a:endParaRPr>
          </a:p>
        </p:txBody>
      </p:sp>
      <p:sp>
        <p:nvSpPr>
          <p:cNvPr id="14" name="Прямоугольник 13"/>
          <p:cNvSpPr/>
          <p:nvPr/>
        </p:nvSpPr>
        <p:spPr>
          <a:xfrm>
            <a:off x="0" y="5301208"/>
            <a:ext cx="5328592" cy="707886"/>
          </a:xfrm>
          <a:prstGeom prst="rect">
            <a:avLst/>
          </a:prstGeom>
        </p:spPr>
        <p:txBody>
          <a:bodyPr wrap="square">
            <a:spAutoFit/>
          </a:bodyPr>
          <a:lstStyle/>
          <a:p>
            <a:r>
              <a:rPr lang="en-US" sz="800" dirty="0" smtClean="0">
                <a:solidFill>
                  <a:prstClr val="black"/>
                </a:solidFill>
              </a:rPr>
              <a:t>http://www.cardioprevent.ru/downloads/c5m3i1917/%D0%9D%D0%B0%D1%86%D0%B8%D0%BE%D0%BD%D0%B0%D0%BB%D1%8C%D0%BD%D1%8B%D0%B5%20%D1%80%D0%B5%D0%BA%D0%BE%D0%BC%D0%B5%D0%BD%D0%B4%D0%B0%D1%86%D0%B8%D0%B8%20_%20%D0%9A%D0%B0%D1%80%D0%B4%D0%B8%D0%BE%D0%B2%D0%B0%D1%81%D0%BA%D1%83%D0%BB%D1%8F%D1%80%D0%BD%D0%B0%D1%8F%20%D0%BF%D1%80%D0%BE%D1%84%D0%B8%D0%BB%D0%B0%D0%BA%D1%82%D0%B8%D0%BA%D0%B0%202017.pdf</a:t>
            </a:r>
            <a:endParaRPr lang="ru-RU" sz="800" dirty="0">
              <a:solidFill>
                <a:prstClr val="black"/>
              </a:solidFill>
            </a:endParaRPr>
          </a:p>
        </p:txBody>
      </p:sp>
      <p:sp>
        <p:nvSpPr>
          <p:cNvPr id="15" name="Rectangle 13"/>
          <p:cNvSpPr>
            <a:spLocks noChangeArrowheads="1"/>
          </p:cNvSpPr>
          <p:nvPr/>
        </p:nvSpPr>
        <p:spPr bwMode="auto">
          <a:xfrm>
            <a:off x="-25932" y="4492875"/>
            <a:ext cx="5184576" cy="1080120"/>
          </a:xfrm>
          <a:prstGeom prst="rect">
            <a:avLst/>
          </a:prstGeom>
          <a:noFill/>
          <a:ln w="9525">
            <a:noFill/>
            <a:miter lim="800000"/>
            <a:headEnd/>
            <a:tailEnd/>
          </a:ln>
          <a:effectLst/>
        </p:spPr>
        <p:txBody>
          <a:bodyPr wrap="none" anchor="ctr"/>
          <a:lstStyle/>
          <a:p>
            <a:r>
              <a:rPr lang="ru-RU" sz="1200" b="1" dirty="0" smtClean="0">
                <a:solidFill>
                  <a:srgbClr val="4BACC6">
                    <a:lumMod val="75000"/>
                  </a:srgbClr>
                </a:solidFill>
                <a:cs typeface="Arial" pitchFamily="34" charset="0"/>
              </a:rPr>
              <a:t>Европейские рекомендации по профилактике  сердечно-сосудистых </a:t>
            </a:r>
          </a:p>
          <a:p>
            <a:r>
              <a:rPr lang="ru-RU" sz="1200" b="1" dirty="0" smtClean="0">
                <a:solidFill>
                  <a:srgbClr val="4BACC6">
                    <a:lumMod val="75000"/>
                  </a:srgbClr>
                </a:solidFill>
                <a:cs typeface="Arial" pitchFamily="34" charset="0"/>
              </a:rPr>
              <a:t>заболеваний в клинической  практике</a:t>
            </a:r>
            <a:r>
              <a:rPr lang="en-US" sz="1200" b="1" dirty="0" smtClean="0">
                <a:solidFill>
                  <a:srgbClr val="4BACC6">
                    <a:lumMod val="75000"/>
                  </a:srgbClr>
                </a:solidFill>
                <a:cs typeface="Arial" pitchFamily="34" charset="0"/>
              </a:rPr>
              <a:t> 2016</a:t>
            </a:r>
            <a:endParaRPr lang="ru-RU" sz="1200" b="1" dirty="0" smtClean="0">
              <a:solidFill>
                <a:srgbClr val="4BACC6">
                  <a:lumMod val="75000"/>
                </a:srgbClr>
              </a:solidFill>
              <a:cs typeface="Arial" pitchFamily="34" charset="0"/>
            </a:endParaRPr>
          </a:p>
          <a:p>
            <a:r>
              <a:rPr lang="ru-RU" sz="1200" b="1" dirty="0" smtClean="0">
                <a:solidFill>
                  <a:srgbClr val="4BACC6">
                    <a:lumMod val="75000"/>
                  </a:srgbClr>
                </a:solidFill>
                <a:cs typeface="Arial" pitchFamily="34" charset="0"/>
              </a:rPr>
              <a:t>и Национальные рекомендации «Кардиоваскулярная профилактика 2017»</a:t>
            </a:r>
          </a:p>
          <a:p>
            <a:r>
              <a:rPr lang="ru-RU" sz="1200" b="1" dirty="0" smtClean="0">
                <a:solidFill>
                  <a:srgbClr val="4BACC6">
                    <a:lumMod val="75000"/>
                  </a:srgbClr>
                </a:solidFill>
                <a:cs typeface="Arial" pitchFamily="34" charset="0"/>
              </a:rPr>
              <a:t> </a:t>
            </a:r>
            <a:endParaRPr lang="ru-RU" sz="1200" b="1" dirty="0">
              <a:solidFill>
                <a:srgbClr val="4BACC6">
                  <a:lumMod val="75000"/>
                </a:srgbClr>
              </a:solidFill>
              <a:cs typeface="Arial" pitchFamily="34" charset="0"/>
            </a:endParaRPr>
          </a:p>
        </p:txBody>
      </p:sp>
    </p:spTree>
    <p:extLst>
      <p:ext uri="{BB962C8B-B14F-4D97-AF65-F5344CB8AC3E}">
        <p14:creationId xmlns:p14="http://schemas.microsoft.com/office/powerpoint/2010/main" val="36412821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8280920" cy="1584176"/>
          </a:xfrm>
        </p:spPr>
        <p:txBody>
          <a:bodyPr>
            <a:noAutofit/>
          </a:bodyPr>
          <a:lstStyle/>
          <a:p>
            <a:r>
              <a:rPr lang="ru-RU" sz="3600" b="1" dirty="0" smtClean="0">
                <a:solidFill>
                  <a:schemeClr val="accent5">
                    <a:lumMod val="50000"/>
                  </a:schemeClr>
                </a:solidFill>
              </a:rPr>
              <a:t>Чрезмерное потребление алкоголя увеличивает риск мозгового инсульта</a:t>
            </a:r>
            <a:endParaRPr lang="ru-RU" sz="3600" b="1" dirty="0">
              <a:solidFill>
                <a:schemeClr val="accent5">
                  <a:lumMod val="50000"/>
                </a:schemeClr>
              </a:solidFill>
            </a:endParaRPr>
          </a:p>
        </p:txBody>
      </p:sp>
      <p:sp>
        <p:nvSpPr>
          <p:cNvPr id="3" name="Прямоугольник 2"/>
          <p:cNvSpPr/>
          <p:nvPr/>
        </p:nvSpPr>
        <p:spPr>
          <a:xfrm>
            <a:off x="827584" y="3356992"/>
            <a:ext cx="7704856" cy="1815882"/>
          </a:xfrm>
          <a:prstGeom prst="rect">
            <a:avLst/>
          </a:prstGeom>
          <a:solidFill>
            <a:schemeClr val="accent3">
              <a:lumMod val="20000"/>
              <a:lumOff val="80000"/>
            </a:schemeClr>
          </a:solidFill>
        </p:spPr>
        <p:txBody>
          <a:bodyPr wrap="square">
            <a:spAutoFit/>
          </a:bodyPr>
          <a:lstStyle/>
          <a:p>
            <a:pPr algn="ctr"/>
            <a:r>
              <a:rPr lang="ru-RU" sz="2800" b="1" dirty="0" smtClean="0">
                <a:solidFill>
                  <a:prstClr val="black"/>
                </a:solidFill>
              </a:rPr>
              <a:t>Разовое потребление алкогольных напитков не должно превышать </a:t>
            </a:r>
            <a:r>
              <a:rPr lang="ru-RU" sz="2800" b="1" dirty="0" smtClean="0">
                <a:solidFill>
                  <a:srgbClr val="C00000"/>
                </a:solidFill>
              </a:rPr>
              <a:t>1 стандартную дозу в сутки для женщин</a:t>
            </a:r>
            <a:r>
              <a:rPr lang="ru-RU" sz="2800" b="1" dirty="0" smtClean="0">
                <a:solidFill>
                  <a:prstClr val="black"/>
                </a:solidFill>
              </a:rPr>
              <a:t> или </a:t>
            </a:r>
            <a:r>
              <a:rPr lang="ru-RU" sz="2800" b="1" dirty="0" smtClean="0">
                <a:solidFill>
                  <a:srgbClr val="C00000"/>
                </a:solidFill>
              </a:rPr>
              <a:t>2</a:t>
            </a:r>
            <a:r>
              <a:rPr lang="ru-RU" sz="2800" b="1" dirty="0" smtClean="0">
                <a:solidFill>
                  <a:prstClr val="black"/>
                </a:solidFill>
              </a:rPr>
              <a:t> </a:t>
            </a:r>
            <a:r>
              <a:rPr lang="ru-RU" sz="2800" b="1" dirty="0" smtClean="0">
                <a:solidFill>
                  <a:srgbClr val="C00000"/>
                </a:solidFill>
              </a:rPr>
              <a:t>стандартных дозы  в сутки для мужчин</a:t>
            </a:r>
            <a:endParaRPr lang="ru-RU" sz="2800" b="1" dirty="0">
              <a:solidFill>
                <a:srgbClr val="C00000"/>
              </a:solidFill>
            </a:endParaRPr>
          </a:p>
        </p:txBody>
      </p:sp>
      <p:sp>
        <p:nvSpPr>
          <p:cNvPr id="4" name="Стрелка вниз 3"/>
          <p:cNvSpPr/>
          <p:nvPr/>
        </p:nvSpPr>
        <p:spPr>
          <a:xfrm>
            <a:off x="2843808" y="2276872"/>
            <a:ext cx="3672408" cy="1008112"/>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205129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611560" y="3861048"/>
            <a:ext cx="8208912" cy="1872208"/>
          </a:xfrm>
          <a:prstGeom prst="roundRect">
            <a:avLst/>
          </a:prstGeom>
          <a:ln>
            <a:solidFill>
              <a:schemeClr val="accent3">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a:solidFill>
                <a:prstClr val="black"/>
              </a:solidFill>
            </a:endParaRPr>
          </a:p>
        </p:txBody>
      </p:sp>
      <p:sp>
        <p:nvSpPr>
          <p:cNvPr id="10" name="Прямоугольник 9"/>
          <p:cNvSpPr/>
          <p:nvPr/>
        </p:nvSpPr>
        <p:spPr>
          <a:xfrm>
            <a:off x="827584" y="3933056"/>
            <a:ext cx="7920880" cy="1754326"/>
          </a:xfrm>
          <a:prstGeom prst="rect">
            <a:avLst/>
          </a:prstGeom>
        </p:spPr>
        <p:txBody>
          <a:bodyPr wrap="square">
            <a:spAutoFit/>
          </a:bodyPr>
          <a:lstStyle/>
          <a:p>
            <a:pPr algn="ctr"/>
            <a:r>
              <a:rPr lang="ru-RU" dirty="0" smtClean="0">
                <a:solidFill>
                  <a:prstClr val="black"/>
                </a:solidFill>
              </a:rPr>
              <a:t>Если Вы принимаете решение включить в свое меню алкогольные напитки, их потребление не должно превышать </a:t>
            </a:r>
            <a:r>
              <a:rPr lang="ru-RU" b="1" dirty="0" smtClean="0">
                <a:solidFill>
                  <a:prstClr val="black"/>
                </a:solidFill>
              </a:rPr>
              <a:t>1 стандартную дозу в сутки для женщин </a:t>
            </a:r>
            <a:r>
              <a:rPr lang="ru-RU" dirty="0" smtClean="0">
                <a:solidFill>
                  <a:prstClr val="black"/>
                </a:solidFill>
              </a:rPr>
              <a:t>или </a:t>
            </a:r>
            <a:r>
              <a:rPr lang="ru-RU" b="1" dirty="0" smtClean="0">
                <a:solidFill>
                  <a:prstClr val="black"/>
                </a:solidFill>
              </a:rPr>
              <a:t>2 стандартных дозы  в сутки для мужчин</a:t>
            </a:r>
            <a:r>
              <a:rPr lang="ru-RU" dirty="0" smtClean="0">
                <a:solidFill>
                  <a:prstClr val="black"/>
                </a:solidFill>
              </a:rPr>
              <a:t>. </a:t>
            </a:r>
          </a:p>
          <a:p>
            <a:pPr algn="ctr"/>
            <a:endParaRPr lang="ru-RU" dirty="0" smtClean="0">
              <a:solidFill>
                <a:prstClr val="black"/>
              </a:solidFill>
            </a:endParaRPr>
          </a:p>
          <a:p>
            <a:pPr algn="ctr"/>
            <a:r>
              <a:rPr lang="ru-RU" b="1" dirty="0" smtClean="0">
                <a:solidFill>
                  <a:srgbClr val="C00000"/>
                </a:solidFill>
              </a:rPr>
              <a:t> </a:t>
            </a:r>
            <a:r>
              <a:rPr lang="ru-RU" b="1" i="1" dirty="0" smtClean="0">
                <a:solidFill>
                  <a:srgbClr val="C00000"/>
                </a:solidFill>
              </a:rPr>
              <a:t>Главное помнить! Чрезмерное употребление алкоголя вредит вашему здоровью! </a:t>
            </a:r>
          </a:p>
        </p:txBody>
      </p:sp>
      <p:sp>
        <p:nvSpPr>
          <p:cNvPr id="12" name="AutoShape 14"/>
          <p:cNvSpPr>
            <a:spLocks noChangeArrowheads="1"/>
          </p:cNvSpPr>
          <p:nvPr/>
        </p:nvSpPr>
        <p:spPr bwMode="auto">
          <a:xfrm>
            <a:off x="1403648" y="1124744"/>
            <a:ext cx="6336704" cy="2304256"/>
          </a:xfrm>
          <a:prstGeom prst="foldedCorner">
            <a:avLst>
              <a:gd name="adj" fmla="val 21731"/>
            </a:avLst>
          </a:prstGeom>
          <a:solidFill>
            <a:srgbClr val="CCFF99"/>
          </a:solidFill>
          <a:ln w="9525">
            <a:noFill/>
            <a:round/>
            <a:headEnd/>
            <a:tailEnd/>
          </a:ln>
          <a:effectLst/>
        </p:spPr>
        <p:txBody>
          <a:bodyPr wrap="none" anchor="ctr"/>
          <a:lstStyle/>
          <a:p>
            <a:endParaRPr lang="ru-RU">
              <a:solidFill>
                <a:prstClr val="black"/>
              </a:solidFill>
            </a:endParaRPr>
          </a:p>
        </p:txBody>
      </p:sp>
      <p:sp>
        <p:nvSpPr>
          <p:cNvPr id="13" name="Text Box 13"/>
          <p:cNvSpPr txBox="1">
            <a:spLocks noChangeArrowheads="1"/>
          </p:cNvSpPr>
          <p:nvPr/>
        </p:nvSpPr>
        <p:spPr bwMode="auto">
          <a:xfrm>
            <a:off x="1187624" y="1268760"/>
            <a:ext cx="6248400" cy="2308324"/>
          </a:xfrm>
          <a:prstGeom prst="rect">
            <a:avLst/>
          </a:prstGeom>
          <a:noFill/>
          <a:ln w="9525">
            <a:noFill/>
            <a:miter lim="800000"/>
            <a:headEnd/>
            <a:tailEnd/>
          </a:ln>
          <a:effectLst/>
        </p:spPr>
        <p:txBody>
          <a:bodyPr>
            <a:spAutoFit/>
          </a:bodyPr>
          <a:lstStyle/>
          <a:p>
            <a:pPr algn="ctr"/>
            <a:endParaRPr lang="ru-RU" sz="1600" dirty="0">
              <a:solidFill>
                <a:prstClr val="black"/>
              </a:solidFill>
            </a:endParaRPr>
          </a:p>
          <a:p>
            <a:r>
              <a:rPr lang="ru-RU" sz="1600" dirty="0">
                <a:solidFill>
                  <a:prstClr val="black"/>
                </a:solidFill>
              </a:rPr>
              <a:t>            </a:t>
            </a:r>
            <a:r>
              <a:rPr lang="ru-RU" sz="1600" b="1" dirty="0">
                <a:solidFill>
                  <a:prstClr val="black"/>
                </a:solidFill>
              </a:rPr>
              <a:t>Крепкие напитки                 30 мл   (1 рюмка</a:t>
            </a:r>
            <a:r>
              <a:rPr lang="ru-RU" sz="1600" b="1" dirty="0" smtClean="0">
                <a:solidFill>
                  <a:prstClr val="black"/>
                </a:solidFill>
              </a:rPr>
              <a:t>)</a:t>
            </a:r>
          </a:p>
          <a:p>
            <a:r>
              <a:rPr lang="ru-RU" sz="1600" b="1" dirty="0" smtClean="0">
                <a:solidFill>
                  <a:prstClr val="black"/>
                </a:solidFill>
              </a:rPr>
              <a:t>                                                </a:t>
            </a:r>
            <a:r>
              <a:rPr lang="ru-RU" sz="1600" b="1" dirty="0" smtClean="0">
                <a:solidFill>
                  <a:prstClr val="black"/>
                </a:solidFill>
                <a:effectLst>
                  <a:outerShdw blurRad="38100" dist="38100" dir="2700000" algn="tl">
                    <a:srgbClr val="000000">
                      <a:alpha val="43137"/>
                    </a:srgbClr>
                  </a:outerShdw>
                </a:effectLst>
              </a:rPr>
              <a:t>ИЛИ</a:t>
            </a:r>
            <a:endParaRPr lang="ru-RU" sz="1600" b="1" dirty="0">
              <a:solidFill>
                <a:prstClr val="black"/>
              </a:solidFill>
              <a:effectLst>
                <a:outerShdw blurRad="38100" dist="38100" dir="2700000" algn="tl">
                  <a:srgbClr val="000000">
                    <a:alpha val="43137"/>
                  </a:srgbClr>
                </a:outerShdw>
              </a:effectLst>
            </a:endParaRPr>
          </a:p>
          <a:p>
            <a:endParaRPr lang="ru-RU" sz="1600" b="1" dirty="0">
              <a:solidFill>
                <a:prstClr val="black"/>
              </a:solidFill>
            </a:endParaRPr>
          </a:p>
          <a:p>
            <a:r>
              <a:rPr lang="ru-RU" sz="1600" b="1" dirty="0">
                <a:solidFill>
                  <a:prstClr val="black"/>
                </a:solidFill>
              </a:rPr>
              <a:t>            </a:t>
            </a:r>
            <a:r>
              <a:rPr lang="ru-RU" sz="1600" b="1" dirty="0" smtClean="0">
                <a:solidFill>
                  <a:prstClr val="black"/>
                </a:solidFill>
              </a:rPr>
              <a:t>Красное сухое </a:t>
            </a:r>
            <a:r>
              <a:rPr lang="ru-RU" sz="1600" b="1" dirty="0">
                <a:solidFill>
                  <a:prstClr val="black"/>
                </a:solidFill>
              </a:rPr>
              <a:t>вино             </a:t>
            </a:r>
            <a:r>
              <a:rPr lang="ru-RU" sz="1600" b="1" dirty="0" smtClean="0">
                <a:solidFill>
                  <a:prstClr val="black"/>
                </a:solidFill>
              </a:rPr>
              <a:t>120 </a:t>
            </a:r>
            <a:r>
              <a:rPr lang="ru-RU" sz="1600" b="1" dirty="0">
                <a:solidFill>
                  <a:prstClr val="black"/>
                </a:solidFill>
              </a:rPr>
              <a:t>мл  (1 бокал) </a:t>
            </a:r>
            <a:endParaRPr lang="ru-RU" sz="1600" b="1" dirty="0" smtClean="0">
              <a:solidFill>
                <a:prstClr val="black"/>
              </a:solidFill>
            </a:endParaRPr>
          </a:p>
          <a:p>
            <a:r>
              <a:rPr lang="ru-RU" sz="1600" b="1" dirty="0" smtClean="0">
                <a:solidFill>
                  <a:prstClr val="black"/>
                </a:solidFill>
              </a:rPr>
              <a:t>                                                 </a:t>
            </a:r>
            <a:r>
              <a:rPr lang="ru-RU" sz="1600" b="1" dirty="0" smtClean="0">
                <a:solidFill>
                  <a:prstClr val="black"/>
                </a:solidFill>
                <a:effectLst>
                  <a:outerShdw blurRad="38100" dist="38100" dir="2700000" algn="tl">
                    <a:srgbClr val="000000">
                      <a:alpha val="43137"/>
                    </a:srgbClr>
                  </a:outerShdw>
                </a:effectLst>
              </a:rPr>
              <a:t>ИЛИ</a:t>
            </a:r>
          </a:p>
          <a:p>
            <a:r>
              <a:rPr lang="ru-RU" sz="1600" b="1" dirty="0" smtClean="0">
                <a:solidFill>
                  <a:prstClr val="black"/>
                </a:solidFill>
              </a:rPr>
              <a:t>             </a:t>
            </a:r>
          </a:p>
          <a:p>
            <a:r>
              <a:rPr lang="ru-RU" sz="1600" b="1" dirty="0" smtClean="0">
                <a:solidFill>
                  <a:prstClr val="black"/>
                </a:solidFill>
              </a:rPr>
              <a:t>            Пиво                                         330  мл (1 маленькая бутылка)</a:t>
            </a:r>
            <a:endParaRPr lang="ru-RU" sz="1600" b="1" dirty="0">
              <a:solidFill>
                <a:prstClr val="black"/>
              </a:solidFill>
            </a:endParaRPr>
          </a:p>
          <a:p>
            <a:endParaRPr lang="ru-RU" sz="1600" b="1" dirty="0">
              <a:solidFill>
                <a:prstClr val="black"/>
              </a:solidFill>
            </a:endParaRPr>
          </a:p>
        </p:txBody>
      </p:sp>
      <p:sp>
        <p:nvSpPr>
          <p:cNvPr id="14" name="Text Box 11"/>
          <p:cNvSpPr txBox="1">
            <a:spLocks noChangeArrowheads="1"/>
          </p:cNvSpPr>
          <p:nvPr/>
        </p:nvSpPr>
        <p:spPr bwMode="auto">
          <a:xfrm>
            <a:off x="365125" y="242888"/>
            <a:ext cx="7519243" cy="892552"/>
          </a:xfrm>
          <a:prstGeom prst="rect">
            <a:avLst/>
          </a:prstGeom>
          <a:noFill/>
          <a:ln w="9525">
            <a:noFill/>
            <a:miter lim="800000"/>
            <a:headEnd/>
            <a:tailEnd/>
          </a:ln>
          <a:effectLst/>
        </p:spPr>
        <p:txBody>
          <a:bodyPr wrap="square">
            <a:spAutoFit/>
          </a:bodyPr>
          <a:lstStyle/>
          <a:p>
            <a:pPr algn="ctr"/>
            <a:r>
              <a:rPr lang="ru-RU" sz="2400" b="1" dirty="0" smtClean="0">
                <a:solidFill>
                  <a:prstClr val="black"/>
                </a:solidFill>
              </a:rPr>
              <a:t> 	</a:t>
            </a:r>
            <a:r>
              <a:rPr lang="ru-RU" sz="2800" b="1" dirty="0" smtClean="0">
                <a:solidFill>
                  <a:prstClr val="black"/>
                </a:solidFill>
              </a:rPr>
              <a:t>1 стандартная доза алкоголя</a:t>
            </a:r>
          </a:p>
          <a:p>
            <a:pPr algn="ctr"/>
            <a:endParaRPr lang="ru-RU" sz="2400" b="1" dirty="0">
              <a:solidFill>
                <a:prstClr val="black"/>
              </a:solidFill>
            </a:endParaRPr>
          </a:p>
        </p:txBody>
      </p:sp>
      <p:sp>
        <p:nvSpPr>
          <p:cNvPr id="18" name="Rectangle 5"/>
          <p:cNvSpPr>
            <a:spLocks noChangeArrowheads="1"/>
          </p:cNvSpPr>
          <p:nvPr/>
        </p:nvSpPr>
        <p:spPr bwMode="auto">
          <a:xfrm>
            <a:off x="2124075" y="6354763"/>
            <a:ext cx="5616575" cy="242887"/>
          </a:xfrm>
          <a:prstGeom prst="rect">
            <a:avLst/>
          </a:prstGeom>
          <a:noFill/>
          <a:ln w="9525">
            <a:noFill/>
            <a:miter lim="800000"/>
            <a:headEnd/>
            <a:tailEnd/>
          </a:ln>
          <a:effectLst/>
        </p:spPr>
        <p:txBody>
          <a:bodyPr wrap="none" anchor="ctr"/>
          <a:lstStyle/>
          <a:p>
            <a:pPr algn="ctr"/>
            <a:endParaRPr lang="ru-RU" sz="1400" b="1" i="1" dirty="0">
              <a:solidFill>
                <a:prstClr val="white"/>
              </a:solidFill>
              <a:cs typeface="Arial" pitchFamily="34" charset="0"/>
            </a:endParaRPr>
          </a:p>
        </p:txBody>
      </p:sp>
      <p:sp>
        <p:nvSpPr>
          <p:cNvPr id="19" name="Rectangle 3"/>
          <p:cNvSpPr>
            <a:spLocks noChangeArrowheads="1"/>
          </p:cNvSpPr>
          <p:nvPr/>
        </p:nvSpPr>
        <p:spPr bwMode="auto">
          <a:xfrm>
            <a:off x="0" y="6165850"/>
            <a:ext cx="9144000" cy="692150"/>
          </a:xfrm>
          <a:prstGeom prst="rect">
            <a:avLst/>
          </a:prstGeom>
          <a:solidFill>
            <a:srgbClr val="009900"/>
          </a:solidFill>
          <a:ln w="9525">
            <a:solidFill>
              <a:schemeClr val="tx1"/>
            </a:solidFill>
            <a:miter lim="800000"/>
            <a:headEnd/>
            <a:tailEnd/>
          </a:ln>
          <a:effectLst/>
        </p:spPr>
        <p:txBody>
          <a:bodyPr wrap="none" anchor="ctr"/>
          <a:lstStyle/>
          <a:p>
            <a:endParaRPr lang="ru-RU" dirty="0">
              <a:solidFill>
                <a:prstClr val="white"/>
              </a:solidFill>
            </a:endParaRPr>
          </a:p>
        </p:txBody>
      </p:sp>
      <p:sp>
        <p:nvSpPr>
          <p:cNvPr id="20" name="Rectangle 4"/>
          <p:cNvSpPr>
            <a:spLocks noChangeArrowheads="1"/>
          </p:cNvSpPr>
          <p:nvPr/>
        </p:nvSpPr>
        <p:spPr bwMode="auto">
          <a:xfrm>
            <a:off x="0" y="6021388"/>
            <a:ext cx="9144000" cy="144462"/>
          </a:xfrm>
          <a:prstGeom prst="rect">
            <a:avLst/>
          </a:prstGeom>
          <a:solidFill>
            <a:srgbClr val="FF9933"/>
          </a:solidFill>
          <a:ln w="9525">
            <a:noFill/>
            <a:miter lim="800000"/>
            <a:headEnd/>
            <a:tailEnd/>
          </a:ln>
          <a:effectLst/>
        </p:spPr>
        <p:txBody>
          <a:bodyPr wrap="none" anchor="ctr"/>
          <a:lstStyle/>
          <a:p>
            <a:endParaRPr lang="ru-RU">
              <a:solidFill>
                <a:prstClr val="black"/>
              </a:solidFill>
            </a:endParaRPr>
          </a:p>
        </p:txBody>
      </p:sp>
      <p:sp>
        <p:nvSpPr>
          <p:cNvPr id="21" name="Rectangle 13"/>
          <p:cNvSpPr>
            <a:spLocks noChangeArrowheads="1"/>
          </p:cNvSpPr>
          <p:nvPr/>
        </p:nvSpPr>
        <p:spPr bwMode="auto">
          <a:xfrm>
            <a:off x="67020" y="6148270"/>
            <a:ext cx="8897468" cy="523220"/>
          </a:xfrm>
          <a:prstGeom prst="rect">
            <a:avLst/>
          </a:prstGeom>
          <a:noFill/>
          <a:ln w="9525">
            <a:noFill/>
            <a:miter lim="800000"/>
            <a:headEnd/>
            <a:tailEnd/>
          </a:ln>
          <a:effectLst/>
        </p:spPr>
        <p:txBody>
          <a:bodyPr wrap="square" anchor="ctr">
            <a:spAutoFit/>
          </a:bodyPr>
          <a:lstStyle/>
          <a:p>
            <a:pPr algn="ctr"/>
            <a:r>
              <a:rPr lang="en-US" sz="1400" i="1" dirty="0" err="1" smtClean="0">
                <a:solidFill>
                  <a:prstClr val="white"/>
                </a:solidFill>
                <a:cs typeface="Arial" pitchFamily="34" charset="0"/>
              </a:rPr>
              <a:t>Ronksley</a:t>
            </a:r>
            <a:r>
              <a:rPr lang="en-US" sz="1400" i="1" dirty="0" smtClean="0">
                <a:solidFill>
                  <a:prstClr val="white"/>
                </a:solidFill>
                <a:cs typeface="Arial" pitchFamily="34" charset="0"/>
              </a:rPr>
              <a:t> PE, Brien SE, Turner BJ, </a:t>
            </a:r>
            <a:r>
              <a:rPr lang="en-US" sz="1400" i="1" dirty="0" err="1" smtClean="0">
                <a:solidFill>
                  <a:prstClr val="white"/>
                </a:solidFill>
                <a:cs typeface="Arial" pitchFamily="34" charset="0"/>
              </a:rPr>
              <a:t>Mukamal</a:t>
            </a:r>
            <a:r>
              <a:rPr lang="en-US" sz="1400" i="1" dirty="0" smtClean="0">
                <a:solidFill>
                  <a:prstClr val="white"/>
                </a:solidFill>
                <a:cs typeface="Arial" pitchFamily="34" charset="0"/>
              </a:rPr>
              <a:t> KJ, </a:t>
            </a:r>
            <a:r>
              <a:rPr lang="en-US" sz="1400" i="1" dirty="0" err="1" smtClean="0">
                <a:solidFill>
                  <a:prstClr val="white"/>
                </a:solidFill>
                <a:cs typeface="Arial" pitchFamily="34" charset="0"/>
              </a:rPr>
              <a:t>Ghali</a:t>
            </a:r>
            <a:r>
              <a:rPr lang="en-US" sz="1400" i="1" dirty="0" smtClean="0">
                <a:solidFill>
                  <a:prstClr val="white"/>
                </a:solidFill>
                <a:cs typeface="Arial" pitchFamily="34" charset="0"/>
              </a:rPr>
              <a:t> WA. Association of alcohol consumption with selected cardiovascular disease outcomes: a systematic review and meta-analysis. BMJ </a:t>
            </a:r>
            <a:r>
              <a:rPr lang="en-US" sz="1200" i="1" dirty="0" smtClean="0">
                <a:solidFill>
                  <a:prstClr val="white"/>
                </a:solidFill>
                <a:cs typeface="Arial" pitchFamily="34" charset="0"/>
              </a:rPr>
              <a:t>2011;342:d671</a:t>
            </a:r>
            <a:endParaRPr lang="ru-RU" sz="1400" i="1" dirty="0">
              <a:solidFill>
                <a:prstClr val="white"/>
              </a:solidFill>
              <a:cs typeface="Arial" pitchFamily="34" charset="0"/>
            </a:endParaRPr>
          </a:p>
        </p:txBody>
      </p:sp>
    </p:spTree>
    <p:extLst>
      <p:ext uri="{BB962C8B-B14F-4D97-AF65-F5344CB8AC3E}">
        <p14:creationId xmlns:p14="http://schemas.microsoft.com/office/powerpoint/2010/main" val="3564001072"/>
      </p:ext>
    </p:extLst>
  </p:cSld>
  <p:clrMapOvr>
    <a:masterClrMapping/>
  </p:clrMapOvr>
  <p:transition>
    <p:wedg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srcRect/>
          <a:stretch>
            <a:fillRect/>
          </a:stretch>
        </p:blipFill>
        <p:spPr bwMode="auto">
          <a:xfrm>
            <a:off x="6588224" y="464608"/>
            <a:ext cx="2411760" cy="1742997"/>
          </a:xfrm>
          <a:prstGeom prst="rect">
            <a:avLst/>
          </a:prstGeom>
          <a:noFill/>
          <a:ln w="9525">
            <a:noFill/>
            <a:miter lim="800000"/>
            <a:headEnd/>
            <a:tailEnd/>
          </a:ln>
          <a:effectLst/>
        </p:spPr>
      </p:pic>
      <p:sp>
        <p:nvSpPr>
          <p:cNvPr id="4" name="Прямоугольник 3"/>
          <p:cNvSpPr/>
          <p:nvPr/>
        </p:nvSpPr>
        <p:spPr>
          <a:xfrm>
            <a:off x="251520" y="292685"/>
            <a:ext cx="6192688" cy="1200329"/>
          </a:xfrm>
          <a:prstGeom prst="rect">
            <a:avLst/>
          </a:prstGeom>
        </p:spPr>
        <p:txBody>
          <a:bodyPr wrap="square">
            <a:spAutoFit/>
          </a:bodyPr>
          <a:lstStyle/>
          <a:p>
            <a:r>
              <a:rPr lang="ru-RU" sz="2400" b="1" dirty="0" smtClean="0">
                <a:solidFill>
                  <a:prstClr val="black"/>
                </a:solidFill>
              </a:rPr>
              <a:t>Избыточная  масса тела относится к наиболее значимым факторам риска </a:t>
            </a:r>
            <a:r>
              <a:rPr lang="ru-RU" sz="2400" b="1" dirty="0" err="1" smtClean="0">
                <a:solidFill>
                  <a:prstClr val="black"/>
                </a:solidFill>
              </a:rPr>
              <a:t>сердечно-сосудистых</a:t>
            </a:r>
            <a:r>
              <a:rPr lang="ru-RU" sz="2400" b="1" dirty="0" smtClean="0">
                <a:solidFill>
                  <a:prstClr val="black"/>
                </a:solidFill>
              </a:rPr>
              <a:t> заболеваний</a:t>
            </a:r>
            <a:endParaRPr lang="ru-RU" sz="2400" dirty="0">
              <a:solidFill>
                <a:prstClr val="black"/>
              </a:solidFill>
            </a:endParaRPr>
          </a:p>
        </p:txBody>
      </p:sp>
      <p:pic>
        <p:nvPicPr>
          <p:cNvPr id="5" name="Picture 5"/>
          <p:cNvPicPr>
            <a:picLocks noChangeAspect="1" noChangeArrowheads="1"/>
          </p:cNvPicPr>
          <p:nvPr/>
        </p:nvPicPr>
        <p:blipFill>
          <a:blip r:embed="rId3" cstate="print"/>
          <a:srcRect/>
          <a:stretch>
            <a:fillRect/>
          </a:stretch>
        </p:blipFill>
        <p:spPr bwMode="auto">
          <a:xfrm>
            <a:off x="5580112" y="3778907"/>
            <a:ext cx="2633662" cy="1752600"/>
          </a:xfrm>
          <a:prstGeom prst="rect">
            <a:avLst/>
          </a:prstGeom>
          <a:noFill/>
          <a:ln w="9525">
            <a:noFill/>
            <a:miter lim="800000"/>
            <a:headEnd/>
            <a:tailEnd/>
          </a:ln>
          <a:effectLst/>
        </p:spPr>
      </p:pic>
      <p:sp>
        <p:nvSpPr>
          <p:cNvPr id="10" name="Прямоугольник 9"/>
          <p:cNvSpPr/>
          <p:nvPr/>
        </p:nvSpPr>
        <p:spPr>
          <a:xfrm>
            <a:off x="471895" y="3201826"/>
            <a:ext cx="6838026" cy="1154162"/>
          </a:xfrm>
          <a:prstGeom prst="rect">
            <a:avLst/>
          </a:prstGeom>
        </p:spPr>
        <p:txBody>
          <a:bodyPr wrap="square">
            <a:spAutoFit/>
          </a:bodyPr>
          <a:lstStyle/>
          <a:p>
            <a:pPr marL="514350" indent="-514350">
              <a:spcAft>
                <a:spcPts val="600"/>
              </a:spcAft>
              <a:buClr>
                <a:srgbClr val="FF0000"/>
              </a:buClr>
              <a:buFont typeface="+mj-lt"/>
              <a:buAutoNum type="arabicPeriod"/>
            </a:pPr>
            <a:r>
              <a:rPr lang="ru-RU" sz="3200" b="1" dirty="0" smtClean="0">
                <a:solidFill>
                  <a:prstClr val="black"/>
                </a:solidFill>
              </a:rPr>
              <a:t>Индекс массы тела</a:t>
            </a:r>
          </a:p>
          <a:p>
            <a:pPr marL="514350" indent="-514350">
              <a:spcAft>
                <a:spcPts val="600"/>
              </a:spcAft>
              <a:buClr>
                <a:srgbClr val="FF0000"/>
              </a:buClr>
              <a:buFont typeface="+mj-lt"/>
              <a:buAutoNum type="arabicPeriod"/>
            </a:pPr>
            <a:r>
              <a:rPr lang="ru-RU" sz="3200" b="1" dirty="0" smtClean="0">
                <a:solidFill>
                  <a:prstClr val="black"/>
                </a:solidFill>
              </a:rPr>
              <a:t>Окружность </a:t>
            </a:r>
            <a:r>
              <a:rPr lang="ru-RU" sz="3200" b="1" dirty="0">
                <a:solidFill>
                  <a:prstClr val="black"/>
                </a:solidFill>
              </a:rPr>
              <a:t>талии </a:t>
            </a:r>
            <a:endParaRPr lang="ru-RU" sz="3200" b="1" dirty="0" smtClean="0">
              <a:solidFill>
                <a:prstClr val="black"/>
              </a:solidFill>
            </a:endParaRPr>
          </a:p>
        </p:txBody>
      </p:sp>
      <p:sp>
        <p:nvSpPr>
          <p:cNvPr id="7" name="TextBox 6"/>
          <p:cNvSpPr txBox="1"/>
          <p:nvPr/>
        </p:nvSpPr>
        <p:spPr>
          <a:xfrm>
            <a:off x="179512" y="1945995"/>
            <a:ext cx="7128792" cy="954107"/>
          </a:xfrm>
          <a:prstGeom prst="rect">
            <a:avLst/>
          </a:prstGeom>
          <a:noFill/>
        </p:spPr>
        <p:txBody>
          <a:bodyPr wrap="square" rtlCol="0">
            <a:spAutoFit/>
          </a:bodyPr>
          <a:lstStyle/>
          <a:p>
            <a:r>
              <a:rPr lang="ru-RU" sz="2800" b="1" dirty="0" smtClean="0">
                <a:solidFill>
                  <a:srgbClr val="00B050"/>
                </a:solidFill>
                <a:effectLst>
                  <a:outerShdw blurRad="38100" dist="38100" dir="2700000" algn="tl">
                    <a:srgbClr val="000000">
                      <a:alpha val="43137"/>
                    </a:srgbClr>
                  </a:outerShdw>
                </a:effectLst>
              </a:rPr>
              <a:t>  Для оценки массы тела чаще всего   </a:t>
            </a:r>
          </a:p>
          <a:p>
            <a:r>
              <a:rPr lang="ru-RU" sz="2800" b="1" dirty="0">
                <a:solidFill>
                  <a:srgbClr val="00B050"/>
                </a:solidFill>
                <a:effectLst>
                  <a:outerShdw blurRad="38100" dist="38100" dir="2700000" algn="tl">
                    <a:srgbClr val="000000">
                      <a:alpha val="43137"/>
                    </a:srgbClr>
                  </a:outerShdw>
                </a:effectLst>
              </a:rPr>
              <a:t> </a:t>
            </a:r>
            <a:r>
              <a:rPr lang="ru-RU" sz="2800" b="1" dirty="0" smtClean="0">
                <a:solidFill>
                  <a:srgbClr val="00B050"/>
                </a:solidFill>
                <a:effectLst>
                  <a:outerShdw blurRad="38100" dist="38100" dir="2700000" algn="tl">
                    <a:srgbClr val="000000">
                      <a:alpha val="43137"/>
                    </a:srgbClr>
                  </a:outerShdw>
                </a:effectLst>
              </a:rPr>
              <a:t> используют:</a:t>
            </a:r>
            <a:endParaRPr lang="ru-RU" sz="28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686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918370" y="2423240"/>
            <a:ext cx="7974110" cy="358775"/>
          </a:xfrm>
          <a:prstGeom prst="rect">
            <a:avLst/>
          </a:prstGeom>
          <a:solidFill>
            <a:srgbClr val="006600"/>
          </a:solidFill>
          <a:ln w="9525">
            <a:noFill/>
            <a:miter lim="800000"/>
            <a:headEnd/>
            <a:tailEnd/>
          </a:ln>
          <a:effectLst/>
        </p:spPr>
        <p:txBody>
          <a:bodyPr wrap="none" anchor="ctr"/>
          <a:lstStyle/>
          <a:p>
            <a:endParaRPr lang="ru-RU">
              <a:solidFill>
                <a:prstClr val="black"/>
              </a:solidFill>
            </a:endParaRPr>
          </a:p>
        </p:txBody>
      </p:sp>
      <p:sp>
        <p:nvSpPr>
          <p:cNvPr id="14340" name="Rectangle 4"/>
          <p:cNvSpPr>
            <a:spLocks noChangeArrowheads="1"/>
          </p:cNvSpPr>
          <p:nvPr/>
        </p:nvSpPr>
        <p:spPr bwMode="auto">
          <a:xfrm>
            <a:off x="913284" y="3296803"/>
            <a:ext cx="7979196" cy="1225550"/>
          </a:xfrm>
          <a:prstGeom prst="rect">
            <a:avLst/>
          </a:prstGeom>
          <a:gradFill rotWithShape="1">
            <a:gsLst>
              <a:gs pos="0">
                <a:srgbClr val="FF3300">
                  <a:gamma/>
                  <a:tint val="0"/>
                  <a:invGamma/>
                </a:srgbClr>
              </a:gs>
              <a:gs pos="100000">
                <a:srgbClr val="FF3300"/>
              </a:gs>
            </a:gsLst>
            <a:lin ang="2700000" scaled="1"/>
          </a:gradFill>
          <a:ln w="9525">
            <a:noFill/>
            <a:miter lim="800000"/>
            <a:headEnd/>
            <a:tailEnd/>
          </a:ln>
          <a:effectLst/>
        </p:spPr>
        <p:txBody>
          <a:bodyPr wrap="none" anchor="ctr"/>
          <a:lstStyle/>
          <a:p>
            <a:endParaRPr lang="ru-RU">
              <a:solidFill>
                <a:prstClr val="black"/>
              </a:solidFill>
            </a:endParaRPr>
          </a:p>
        </p:txBody>
      </p:sp>
      <p:sp>
        <p:nvSpPr>
          <p:cNvPr id="14341" name="Rectangle 5"/>
          <p:cNvSpPr>
            <a:spLocks noChangeArrowheads="1"/>
          </p:cNvSpPr>
          <p:nvPr/>
        </p:nvSpPr>
        <p:spPr bwMode="auto">
          <a:xfrm>
            <a:off x="913284" y="2793565"/>
            <a:ext cx="7979196" cy="503238"/>
          </a:xfrm>
          <a:prstGeom prst="rect">
            <a:avLst/>
          </a:prstGeom>
          <a:gradFill rotWithShape="1">
            <a:gsLst>
              <a:gs pos="0">
                <a:srgbClr val="FFCC00">
                  <a:gamma/>
                  <a:tint val="0"/>
                  <a:invGamma/>
                </a:srgbClr>
              </a:gs>
              <a:gs pos="100000">
                <a:srgbClr val="FFCC00"/>
              </a:gs>
            </a:gsLst>
            <a:lin ang="0" scaled="1"/>
          </a:gradFill>
          <a:ln w="9525">
            <a:noFill/>
            <a:miter lim="800000"/>
            <a:headEnd/>
            <a:tailEnd/>
          </a:ln>
          <a:effectLst/>
        </p:spPr>
        <p:txBody>
          <a:bodyPr wrap="none" anchor="ctr"/>
          <a:lstStyle/>
          <a:p>
            <a:endParaRPr lang="ru-RU">
              <a:solidFill>
                <a:prstClr val="black"/>
              </a:solidFill>
            </a:endParaRPr>
          </a:p>
        </p:txBody>
      </p:sp>
      <p:sp>
        <p:nvSpPr>
          <p:cNvPr id="14342" name="Rectangle 6"/>
          <p:cNvSpPr>
            <a:spLocks noChangeArrowheads="1"/>
          </p:cNvSpPr>
          <p:nvPr/>
        </p:nvSpPr>
        <p:spPr bwMode="auto">
          <a:xfrm>
            <a:off x="913284" y="2018427"/>
            <a:ext cx="7979196" cy="431800"/>
          </a:xfrm>
          <a:prstGeom prst="rect">
            <a:avLst/>
          </a:prstGeom>
          <a:gradFill rotWithShape="1">
            <a:gsLst>
              <a:gs pos="0">
                <a:srgbClr val="006600">
                  <a:gamma/>
                  <a:tint val="0"/>
                  <a:invGamma/>
                </a:srgbClr>
              </a:gs>
              <a:gs pos="100000">
                <a:srgbClr val="006600"/>
              </a:gs>
            </a:gsLst>
            <a:lin ang="18900000" scaled="1"/>
          </a:gradFill>
          <a:ln w="9525">
            <a:noFill/>
            <a:miter lim="800000"/>
            <a:headEnd/>
            <a:tailEnd/>
          </a:ln>
          <a:effectLst/>
        </p:spPr>
        <p:txBody>
          <a:bodyPr wrap="none" anchor="ctr"/>
          <a:lstStyle/>
          <a:p>
            <a:endParaRPr lang="ru-RU">
              <a:solidFill>
                <a:prstClr val="black"/>
              </a:solidFill>
            </a:endParaRPr>
          </a:p>
        </p:txBody>
      </p:sp>
      <p:sp>
        <p:nvSpPr>
          <p:cNvPr id="14346" name="Rectangle 10"/>
          <p:cNvSpPr>
            <a:spLocks noChangeArrowheads="1"/>
          </p:cNvSpPr>
          <p:nvPr/>
        </p:nvSpPr>
        <p:spPr bwMode="auto">
          <a:xfrm>
            <a:off x="467544" y="661338"/>
            <a:ext cx="8496944" cy="461665"/>
          </a:xfrm>
          <a:prstGeom prst="rect">
            <a:avLst/>
          </a:prstGeom>
          <a:solidFill>
            <a:schemeClr val="accent3">
              <a:lumMod val="40000"/>
              <a:lumOff val="60000"/>
            </a:schemeClr>
          </a:solidFill>
          <a:ln w="9525">
            <a:noFill/>
            <a:miter lim="800000"/>
            <a:headEnd/>
            <a:tailEnd/>
          </a:ln>
          <a:effectLst/>
        </p:spPr>
        <p:txBody>
          <a:bodyPr wrap="square" anchor="ctr">
            <a:spAutoFit/>
          </a:bodyPr>
          <a:lstStyle/>
          <a:p>
            <a:pPr algn="ctr"/>
            <a:r>
              <a:rPr lang="ru-RU" sz="2400" b="1" i="1" dirty="0" smtClean="0">
                <a:solidFill>
                  <a:prstClr val="black"/>
                </a:solidFill>
              </a:rPr>
              <a:t>Индекс </a:t>
            </a:r>
            <a:r>
              <a:rPr lang="ru-RU" sz="2400" b="1" i="1" dirty="0">
                <a:solidFill>
                  <a:prstClr val="black"/>
                </a:solidFill>
              </a:rPr>
              <a:t>массы тела</a:t>
            </a:r>
            <a:r>
              <a:rPr lang="ru-RU" sz="2400" dirty="0">
                <a:solidFill>
                  <a:prstClr val="black"/>
                </a:solidFill>
              </a:rPr>
              <a:t> </a:t>
            </a:r>
            <a:r>
              <a:rPr lang="ru-RU" sz="2400" b="1" i="1" dirty="0">
                <a:solidFill>
                  <a:prstClr val="black"/>
                </a:solidFill>
              </a:rPr>
              <a:t>(кг/м</a:t>
            </a:r>
            <a:r>
              <a:rPr lang="ru-RU" sz="2400" b="1" i="1" baseline="30000" dirty="0">
                <a:solidFill>
                  <a:prstClr val="black"/>
                </a:solidFill>
              </a:rPr>
              <a:t>2</a:t>
            </a:r>
            <a:r>
              <a:rPr lang="ru-RU" sz="2400" b="1" i="1" dirty="0" smtClean="0">
                <a:solidFill>
                  <a:prstClr val="black"/>
                </a:solidFill>
              </a:rPr>
              <a:t>)</a:t>
            </a:r>
            <a:r>
              <a:rPr lang="ru-RU" sz="2400" dirty="0" smtClean="0">
                <a:solidFill>
                  <a:prstClr val="black"/>
                </a:solidFill>
              </a:rPr>
              <a:t> </a:t>
            </a:r>
            <a:r>
              <a:rPr lang="ru-RU" sz="2400" b="1" i="1" dirty="0">
                <a:solidFill>
                  <a:prstClr val="black"/>
                </a:solidFill>
              </a:rPr>
              <a:t>= масса тела (кг) : рост (м)</a:t>
            </a:r>
            <a:r>
              <a:rPr lang="ru-RU" sz="2400" b="1" i="1" baseline="30000" dirty="0">
                <a:solidFill>
                  <a:prstClr val="black"/>
                </a:solidFill>
              </a:rPr>
              <a:t>2</a:t>
            </a:r>
          </a:p>
        </p:txBody>
      </p:sp>
      <p:sp>
        <p:nvSpPr>
          <p:cNvPr id="14347" name="Rectangle 11"/>
          <p:cNvSpPr>
            <a:spLocks noChangeArrowheads="1"/>
          </p:cNvSpPr>
          <p:nvPr/>
        </p:nvSpPr>
        <p:spPr bwMode="auto">
          <a:xfrm>
            <a:off x="0" y="2378075"/>
            <a:ext cx="9144000" cy="0"/>
          </a:xfrm>
          <a:prstGeom prst="rect">
            <a:avLst/>
          </a:prstGeom>
          <a:solidFill>
            <a:srgbClr val="E6E6E6"/>
          </a:solidFill>
          <a:ln w="9525">
            <a:noFill/>
            <a:miter lim="800000"/>
            <a:headEnd/>
            <a:tailEnd/>
          </a:ln>
          <a:effectLst/>
        </p:spPr>
        <p:txBody>
          <a:bodyPr wrap="none" anchor="ctr">
            <a:spAutoFit/>
          </a:bodyPr>
          <a:lstStyle/>
          <a:p>
            <a:endParaRPr lang="ru-RU">
              <a:solidFill>
                <a:prstClr val="black"/>
              </a:solidFill>
            </a:endParaRPr>
          </a:p>
        </p:txBody>
      </p:sp>
      <p:graphicFrame>
        <p:nvGraphicFramePr>
          <p:cNvPr id="14348" name="Group 12"/>
          <p:cNvGraphicFramePr>
            <a:graphicFrameLocks noGrp="1"/>
          </p:cNvGraphicFramePr>
          <p:nvPr>
            <p:extLst>
              <p:ext uri="{D42A27DB-BD31-4B8C-83A1-F6EECF244321}">
                <p14:modId xmlns:p14="http://schemas.microsoft.com/office/powerpoint/2010/main" val="1380144381"/>
              </p:ext>
            </p:extLst>
          </p:nvPr>
        </p:nvGraphicFramePr>
        <p:xfrm>
          <a:off x="736040" y="1425004"/>
          <a:ext cx="7959952" cy="3240359"/>
        </p:xfrm>
        <a:graphic>
          <a:graphicData uri="http://schemas.openxmlformats.org/drawingml/2006/table">
            <a:tbl>
              <a:tblPr/>
              <a:tblGrid>
                <a:gridCol w="7959952"/>
              </a:tblGrid>
              <a:tr h="748670">
                <a:tc>
                  <a:txBody>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ru-RU" sz="1600" b="1" i="0" u="none" strike="noStrike" cap="none" normalizeH="0" baseline="0" dirty="0" smtClean="0">
                          <a:ln>
                            <a:noFill/>
                          </a:ln>
                          <a:solidFill>
                            <a:schemeClr val="tx1"/>
                          </a:solidFill>
                          <a:effectLst/>
                          <a:latin typeface="Arial" charset="0"/>
                          <a:ea typeface="Times New Roman" pitchFamily="18" charset="0"/>
                          <a:cs typeface="Arial" charset="0"/>
                        </a:rPr>
                        <a:t>Индекс МТ (кг/м</a:t>
                      </a:r>
                      <a:r>
                        <a:rPr kumimoji="0" lang="ru-RU" sz="1600" b="1" i="0" u="none" strike="noStrike" cap="none" normalizeH="0" baseline="30000" dirty="0" smtClean="0">
                          <a:ln>
                            <a:noFill/>
                          </a:ln>
                          <a:solidFill>
                            <a:schemeClr val="tx1"/>
                          </a:solidFill>
                          <a:effectLst/>
                          <a:latin typeface="Arial" charset="0"/>
                          <a:ea typeface="Times New Roman" pitchFamily="18" charset="0"/>
                          <a:cs typeface="Arial" charset="0"/>
                        </a:rPr>
                        <a:t>2</a:t>
                      </a:r>
                      <a:r>
                        <a:rPr kumimoji="0" lang="ru-RU" sz="1600" b="1"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sz="1600" b="1"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ru-RU" sz="1600" b="1" i="0" u="none" strike="noStrike" cap="none" normalizeH="0" baseline="0" dirty="0" smtClean="0">
                          <a:ln>
                            <a:noFill/>
                          </a:ln>
                          <a:solidFill>
                            <a:schemeClr val="tx1"/>
                          </a:solidFill>
                          <a:effectLst/>
                          <a:latin typeface="Arial" charset="0"/>
                          <a:ea typeface="Times New Roman" pitchFamily="18" charset="0"/>
                          <a:cs typeface="Arial" charset="0"/>
                        </a:rPr>
                        <a:t>  Типы массы тела по ВОЗ         Риск ССЗ и диабета</a:t>
                      </a:r>
                    </a:p>
                    <a:p>
                      <a:pPr marL="0" marR="0" lvl="0" indent="0" algn="justLow"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cap="flat">
                      <a:noFill/>
                    </a:lnL>
                    <a:lnR cap="flat">
                      <a:noFill/>
                    </a:lnR>
                    <a:lnT cap="flat">
                      <a:noFill/>
                    </a:lnT>
                    <a:lnB>
                      <a:noFill/>
                    </a:lnB>
                    <a:lnTlToBr>
                      <a:noFill/>
                    </a:lnTlToBr>
                    <a:lnBlToTr>
                      <a:noFill/>
                    </a:lnBlToTr>
                    <a:noFill/>
                  </a:tcPr>
                </a:tc>
              </a:tr>
              <a:tr h="325509">
                <a:tc>
                  <a:txBody>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ea typeface="Times New Roman" pitchFamily="18" charset="0"/>
                          <a:cs typeface="Arial" charset="0"/>
                        </a:rPr>
                        <a:t>          ниже 18,5                                  дефицит массы тела                         низкий</a:t>
                      </a:r>
                      <a:endParaRPr kumimoji="0" lang="ru-RU" sz="2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cap="flat">
                      <a:noFill/>
                    </a:lnL>
                    <a:lnR cap="flat">
                      <a:noFill/>
                    </a:lnR>
                    <a:lnT>
                      <a:noFill/>
                    </a:lnT>
                    <a:lnB>
                      <a:noFill/>
                    </a:lnB>
                    <a:lnTlToBr>
                      <a:noFill/>
                    </a:lnTlToBr>
                    <a:lnBlToTr>
                      <a:noFill/>
                    </a:lnBlToTr>
                    <a:noFill/>
                  </a:tcPr>
                </a:tc>
              </a:tr>
              <a:tr h="382823">
                <a:tc>
                  <a:txBody>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ru-RU" sz="1400" b="1" i="0" u="none" strike="noStrike" cap="none" normalizeH="0" baseline="0" dirty="0" smtClean="0">
                          <a:ln>
                            <a:noFill/>
                          </a:ln>
                          <a:solidFill>
                            <a:schemeClr val="bg1"/>
                          </a:solidFill>
                          <a:effectLst/>
                          <a:latin typeface="Arial" charset="0"/>
                          <a:ea typeface="Times New Roman" pitchFamily="18" charset="0"/>
                          <a:cs typeface="Arial" charset="0"/>
                        </a:rPr>
                        <a:t>18,5 – 24,9                              нормальная масса тела                    обычный</a:t>
                      </a:r>
                      <a:endParaRPr kumimoji="0" lang="ru-RU" sz="2000" b="1" i="0" u="none" strike="noStrike" cap="none" normalizeH="0" baseline="0" dirty="0" smtClean="0">
                        <a:ln>
                          <a:noFill/>
                        </a:ln>
                        <a:solidFill>
                          <a:schemeClr val="bg1"/>
                        </a:solidFill>
                        <a:effectLst/>
                        <a:latin typeface="Arial" charset="0"/>
                        <a:ea typeface="Times New Roman" pitchFamily="18" charset="0"/>
                        <a:cs typeface="Arial" charset="0"/>
                      </a:endParaRPr>
                    </a:p>
                  </a:txBody>
                  <a:tcPr horzOverflow="overflow">
                    <a:lnL cap="flat">
                      <a:noFill/>
                    </a:lnL>
                    <a:lnR cap="flat">
                      <a:noFill/>
                    </a:lnR>
                    <a:lnT>
                      <a:noFill/>
                    </a:lnT>
                    <a:lnB>
                      <a:noFill/>
                    </a:lnB>
                    <a:lnTlToBr>
                      <a:noFill/>
                    </a:lnTlToBr>
                    <a:lnBlToTr>
                      <a:noFill/>
                    </a:lnBlToTr>
                    <a:noFill/>
                  </a:tcPr>
                </a:tc>
              </a:tr>
              <a:tr h="382823">
                <a:tc>
                  <a:txBody>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ea typeface="Times New Roman" pitchFamily="18" charset="0"/>
                          <a:cs typeface="Arial" charset="0"/>
                        </a:rPr>
                        <a:t>          25,0 – 29,9                              избыточная масса тела                  повышенный </a:t>
                      </a:r>
                      <a:endParaRPr kumimoji="0" lang="ru-RU" sz="2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cap="flat">
                      <a:noFill/>
                    </a:lnL>
                    <a:lnR cap="flat">
                      <a:noFill/>
                    </a:lnR>
                    <a:lnT>
                      <a:noFill/>
                    </a:lnT>
                    <a:lnB>
                      <a:noFill/>
                    </a:lnB>
                    <a:lnTlToBr>
                      <a:noFill/>
                    </a:lnTlToBr>
                    <a:lnBlToTr>
                      <a:noFill/>
                    </a:lnBlToTr>
                    <a:noFill/>
                  </a:tcPr>
                </a:tc>
              </a:tr>
              <a:tr h="382823">
                <a:tc>
                  <a:txBody>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ea typeface="Times New Roman" pitchFamily="18" charset="0"/>
                          <a:cs typeface="Arial" charset="0"/>
                        </a:rPr>
                        <a:t>          30,0 – 34,9                                 ожирение </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I</a:t>
                      </a:r>
                      <a:r>
                        <a:rPr kumimoji="0" lang="ru-RU" sz="1400" b="1" i="0" u="none" strike="noStrike" cap="none" normalizeH="0" baseline="0" dirty="0" smtClean="0">
                          <a:ln>
                            <a:noFill/>
                          </a:ln>
                          <a:solidFill>
                            <a:schemeClr val="tx1"/>
                          </a:solidFill>
                          <a:effectLst/>
                          <a:latin typeface="Arial" charset="0"/>
                          <a:ea typeface="Times New Roman" pitchFamily="18" charset="0"/>
                          <a:cs typeface="Arial" charset="0"/>
                        </a:rPr>
                        <a:t> степени                          высокий</a:t>
                      </a:r>
                      <a:endParaRPr kumimoji="0" lang="ru-RU" sz="2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cap="flat">
                      <a:noFill/>
                    </a:lnL>
                    <a:lnR cap="flat">
                      <a:noFill/>
                    </a:lnR>
                    <a:lnT>
                      <a:noFill/>
                    </a:lnT>
                    <a:lnB>
                      <a:noFill/>
                    </a:lnB>
                    <a:lnTlToBr>
                      <a:noFill/>
                    </a:lnTlToBr>
                    <a:lnBlToTr>
                      <a:noFill/>
                    </a:lnBlToTr>
                    <a:noFill/>
                  </a:tcPr>
                </a:tc>
              </a:tr>
              <a:tr h="382823">
                <a:tc>
                  <a:txBody>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ea typeface="Times New Roman" pitchFamily="18" charset="0"/>
                          <a:cs typeface="Arial" charset="0"/>
                        </a:rPr>
                        <a:t>          35,0 – 39,9                                 ожирение </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II </a:t>
                      </a:r>
                      <a:r>
                        <a:rPr kumimoji="0" lang="ru-RU" sz="1400" b="1" i="0" u="none" strike="noStrike" cap="none" normalizeH="0" baseline="0" dirty="0" smtClean="0">
                          <a:ln>
                            <a:noFill/>
                          </a:ln>
                          <a:solidFill>
                            <a:schemeClr val="tx1"/>
                          </a:solidFill>
                          <a:effectLst/>
                          <a:latin typeface="Arial" charset="0"/>
                          <a:ea typeface="Times New Roman" pitchFamily="18" charset="0"/>
                          <a:cs typeface="Arial" charset="0"/>
                        </a:rPr>
                        <a:t>степени                  очень высокий</a:t>
                      </a:r>
                      <a:endParaRPr kumimoji="0" lang="ru-RU" sz="2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cap="flat">
                      <a:noFill/>
                    </a:lnL>
                    <a:lnR cap="flat">
                      <a:noFill/>
                    </a:lnR>
                    <a:lnT>
                      <a:noFill/>
                    </a:lnT>
                    <a:lnB>
                      <a:noFill/>
                    </a:lnB>
                    <a:lnTlToBr>
                      <a:noFill/>
                    </a:lnTlToBr>
                    <a:lnBlToTr>
                      <a:noFill/>
                    </a:lnBlToTr>
                    <a:noFill/>
                  </a:tcPr>
                </a:tc>
              </a:tr>
              <a:tr h="634888">
                <a:tc>
                  <a:txBody>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ea typeface="Times New Roman" pitchFamily="18" charset="0"/>
                          <a:cs typeface="Arial" charset="0"/>
                        </a:rPr>
                        <a:t>         40,0 и выше                                ожирение </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III </a:t>
                      </a:r>
                      <a:r>
                        <a:rPr kumimoji="0" lang="ru-RU" sz="1400" b="1" i="0" u="none" strike="noStrike" cap="none" normalizeH="0" baseline="0" dirty="0" smtClean="0">
                          <a:ln>
                            <a:noFill/>
                          </a:ln>
                          <a:solidFill>
                            <a:schemeClr val="tx1"/>
                          </a:solidFill>
                          <a:effectLst/>
                          <a:latin typeface="Arial" charset="0"/>
                          <a:ea typeface="Times New Roman" pitchFamily="18" charset="0"/>
                          <a:cs typeface="Arial" charset="0"/>
                        </a:rPr>
                        <a:t>степени            чрезвычайно высокий</a:t>
                      </a:r>
                      <a:endParaRPr kumimoji="0" lang="ru-RU" sz="2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cap="flat">
                      <a:noFill/>
                    </a:lnL>
                    <a:lnR cap="flat">
                      <a:noFill/>
                    </a:lnR>
                    <a:lnT>
                      <a:noFill/>
                    </a:lnT>
                    <a:lnB cap="flat">
                      <a:noFill/>
                    </a:lnB>
                    <a:lnTlToBr>
                      <a:noFill/>
                    </a:lnTlToBr>
                    <a:lnBlToTr>
                      <a:noFill/>
                    </a:lnBlToTr>
                    <a:noFill/>
                  </a:tcPr>
                </a:tc>
              </a:tr>
            </a:tbl>
          </a:graphicData>
        </a:graphic>
      </p:graphicFrame>
      <p:sp>
        <p:nvSpPr>
          <p:cNvPr id="16" name="Rectangle 4"/>
          <p:cNvSpPr>
            <a:spLocks noChangeArrowheads="1"/>
          </p:cNvSpPr>
          <p:nvPr/>
        </p:nvSpPr>
        <p:spPr bwMode="auto">
          <a:xfrm>
            <a:off x="0" y="6093296"/>
            <a:ext cx="9144000" cy="144462"/>
          </a:xfrm>
          <a:prstGeom prst="rect">
            <a:avLst/>
          </a:prstGeom>
          <a:solidFill>
            <a:srgbClr val="FF9933"/>
          </a:solidFill>
          <a:ln w="9525">
            <a:noFill/>
            <a:miter lim="800000"/>
            <a:headEnd/>
            <a:tailEnd/>
          </a:ln>
          <a:effectLst/>
        </p:spPr>
        <p:txBody>
          <a:bodyPr wrap="none" anchor="ctr"/>
          <a:lstStyle/>
          <a:p>
            <a:endParaRPr lang="ru-RU">
              <a:solidFill>
                <a:prstClr val="black"/>
              </a:solidFill>
            </a:endParaRPr>
          </a:p>
        </p:txBody>
      </p:sp>
      <p:sp>
        <p:nvSpPr>
          <p:cNvPr id="18" name="Rectangle 5"/>
          <p:cNvSpPr>
            <a:spLocks noChangeArrowheads="1"/>
          </p:cNvSpPr>
          <p:nvPr/>
        </p:nvSpPr>
        <p:spPr bwMode="auto">
          <a:xfrm>
            <a:off x="2124075" y="6354763"/>
            <a:ext cx="6840413" cy="602629"/>
          </a:xfrm>
          <a:prstGeom prst="rect">
            <a:avLst/>
          </a:prstGeom>
          <a:noFill/>
          <a:ln w="9525">
            <a:noFill/>
            <a:miter lim="800000"/>
            <a:headEnd/>
            <a:tailEnd/>
          </a:ln>
          <a:effectLst/>
        </p:spPr>
        <p:txBody>
          <a:bodyPr wrap="none" anchor="ctr"/>
          <a:lstStyle/>
          <a:p>
            <a:pPr algn="ctr"/>
            <a:endParaRPr lang="ru-RU" sz="1400" b="1" i="1" dirty="0">
              <a:solidFill>
                <a:prstClr val="white"/>
              </a:solidFill>
              <a:cs typeface="Arial" pitchFamily="34" charset="0"/>
            </a:endParaRPr>
          </a:p>
        </p:txBody>
      </p:sp>
      <p:sp>
        <p:nvSpPr>
          <p:cNvPr id="21" name="Rectangle 3"/>
          <p:cNvSpPr>
            <a:spLocks noChangeArrowheads="1"/>
          </p:cNvSpPr>
          <p:nvPr/>
        </p:nvSpPr>
        <p:spPr bwMode="auto">
          <a:xfrm>
            <a:off x="0" y="6165850"/>
            <a:ext cx="9144000" cy="692150"/>
          </a:xfrm>
          <a:prstGeom prst="rect">
            <a:avLst/>
          </a:prstGeom>
          <a:solidFill>
            <a:srgbClr val="009900"/>
          </a:solidFill>
          <a:ln w="9525">
            <a:solidFill>
              <a:schemeClr val="tx1"/>
            </a:solidFill>
            <a:miter lim="800000"/>
            <a:headEnd/>
            <a:tailEnd/>
          </a:ln>
          <a:effectLst/>
        </p:spPr>
        <p:txBody>
          <a:bodyPr wrap="none" anchor="ctr"/>
          <a:lstStyle/>
          <a:p>
            <a:pPr algn="ctr"/>
            <a:r>
              <a:rPr lang="en-US" sz="1400" i="1" dirty="0" smtClean="0">
                <a:solidFill>
                  <a:prstClr val="white"/>
                </a:solidFill>
              </a:rPr>
              <a:t>Waist circumference and waist–hip ratio. Report of a WHO expert consultation, Geneva, 8-11 December 2008</a:t>
            </a:r>
            <a:endParaRPr lang="ru-RU" sz="1400" i="1" dirty="0">
              <a:solidFill>
                <a:prstClr val="white"/>
              </a:solidFill>
            </a:endParaRPr>
          </a:p>
        </p:txBody>
      </p:sp>
    </p:spTree>
    <p:extLst>
      <p:ext uri="{BB962C8B-B14F-4D97-AF65-F5344CB8AC3E}">
        <p14:creationId xmlns:p14="http://schemas.microsoft.com/office/powerpoint/2010/main" val="1508043739"/>
      </p:ext>
    </p:extLst>
  </p:cSld>
  <p:clrMapOvr>
    <a:masterClrMapping/>
  </p:clrMapOvr>
  <p:transition>
    <p:wedg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6" name="Picture 12" descr="889bomb">
            <a:hlinkClick r:id="rId3"/>
          </p:cNvPr>
          <p:cNvPicPr>
            <a:picLocks noChangeAspect="1" noChangeArrowheads="1"/>
          </p:cNvPicPr>
          <p:nvPr/>
        </p:nvPicPr>
        <p:blipFill>
          <a:blip r:embed="rId4" cstate="print"/>
          <a:srcRect/>
          <a:stretch>
            <a:fillRect/>
          </a:stretch>
        </p:blipFill>
        <p:spPr bwMode="auto">
          <a:xfrm flipH="1">
            <a:off x="3857338" y="4543001"/>
            <a:ext cx="1578757" cy="1108499"/>
          </a:xfrm>
          <a:prstGeom prst="rect">
            <a:avLst/>
          </a:prstGeom>
          <a:noFill/>
        </p:spPr>
      </p:pic>
      <p:sp>
        <p:nvSpPr>
          <p:cNvPr id="16390" name="Rectangle 6"/>
          <p:cNvSpPr>
            <a:spLocks noGrp="1" noChangeArrowheads="1"/>
          </p:cNvSpPr>
          <p:nvPr>
            <p:ph type="title"/>
          </p:nvPr>
        </p:nvSpPr>
        <p:spPr>
          <a:xfrm>
            <a:off x="-642974" y="214290"/>
            <a:ext cx="7159190" cy="950913"/>
          </a:xfrm>
        </p:spPr>
        <p:txBody>
          <a:bodyPr>
            <a:normAutofit/>
          </a:bodyPr>
          <a:lstStyle/>
          <a:p>
            <a:r>
              <a:rPr lang="ru-RU" sz="3600" b="1" dirty="0" smtClean="0">
                <a:solidFill>
                  <a:srgbClr val="006600"/>
                </a:solidFill>
              </a:rPr>
              <a:t>Окружность талии</a:t>
            </a:r>
            <a:endParaRPr lang="ru-RU" sz="3600" b="1" dirty="0">
              <a:solidFill>
                <a:srgbClr val="006600"/>
              </a:solidFill>
            </a:endParaRPr>
          </a:p>
        </p:txBody>
      </p:sp>
      <p:pic>
        <p:nvPicPr>
          <p:cNvPr id="16392" name="Picture 8"/>
          <p:cNvPicPr>
            <a:picLocks noChangeAspect="1" noChangeArrowheads="1"/>
          </p:cNvPicPr>
          <p:nvPr/>
        </p:nvPicPr>
        <p:blipFill>
          <a:blip r:embed="rId5" cstate="print"/>
          <a:srcRect/>
          <a:stretch>
            <a:fillRect/>
          </a:stretch>
        </p:blipFill>
        <p:spPr bwMode="auto">
          <a:xfrm>
            <a:off x="1187624" y="1412776"/>
            <a:ext cx="3741740" cy="2600338"/>
          </a:xfrm>
          <a:prstGeom prst="rect">
            <a:avLst/>
          </a:prstGeom>
          <a:noFill/>
        </p:spPr>
      </p:pic>
      <p:sp>
        <p:nvSpPr>
          <p:cNvPr id="16397" name="AutoShape 13"/>
          <p:cNvSpPr>
            <a:spLocks noChangeArrowheads="1"/>
          </p:cNvSpPr>
          <p:nvPr/>
        </p:nvSpPr>
        <p:spPr bwMode="auto">
          <a:xfrm>
            <a:off x="5940152" y="4214818"/>
            <a:ext cx="3096344" cy="1590446"/>
          </a:xfrm>
          <a:prstGeom prst="wedgeRoundRectCallout">
            <a:avLst>
              <a:gd name="adj1" fmla="val -71621"/>
              <a:gd name="adj2" fmla="val 9344"/>
              <a:gd name="adj3" fmla="val 16667"/>
            </a:avLst>
          </a:prstGeom>
          <a:solidFill>
            <a:schemeClr val="accent3">
              <a:lumMod val="40000"/>
              <a:lumOff val="60000"/>
            </a:schemeClr>
          </a:solidFill>
          <a:ln w="19050">
            <a:noFill/>
            <a:miter lim="800000"/>
            <a:headEnd/>
            <a:tailEnd/>
          </a:ln>
          <a:effectLst/>
        </p:spPr>
        <p:txBody>
          <a:bodyPr/>
          <a:lstStyle/>
          <a:p>
            <a:pPr algn="ctr"/>
            <a:endParaRPr lang="ru-RU" sz="2400">
              <a:solidFill>
                <a:prstClr val="black"/>
              </a:solidFill>
            </a:endParaRPr>
          </a:p>
        </p:txBody>
      </p:sp>
      <p:sp>
        <p:nvSpPr>
          <p:cNvPr id="16393" name="Text Box 9"/>
          <p:cNvSpPr txBox="1">
            <a:spLocks noChangeArrowheads="1"/>
          </p:cNvSpPr>
          <p:nvPr/>
        </p:nvSpPr>
        <p:spPr bwMode="auto">
          <a:xfrm>
            <a:off x="2378022" y="3518650"/>
            <a:ext cx="1009650" cy="366712"/>
          </a:xfrm>
          <a:prstGeom prst="rect">
            <a:avLst/>
          </a:prstGeom>
          <a:solidFill>
            <a:srgbClr val="000000"/>
          </a:solidFill>
          <a:ln w="9525">
            <a:noFill/>
            <a:miter lim="800000"/>
            <a:headEnd/>
            <a:tailEnd/>
          </a:ln>
          <a:effectLst/>
        </p:spPr>
        <p:txBody>
          <a:bodyPr wrap="none">
            <a:spAutoFit/>
          </a:bodyPr>
          <a:lstStyle/>
          <a:p>
            <a:r>
              <a:rPr lang="ru-RU" b="1" dirty="0">
                <a:solidFill>
                  <a:srgbClr val="FFFF00"/>
                </a:solidFill>
              </a:rPr>
              <a:t>Талия?</a:t>
            </a:r>
          </a:p>
        </p:txBody>
      </p:sp>
      <p:sp>
        <p:nvSpPr>
          <p:cNvPr id="16394" name="Text Box 10"/>
          <p:cNvSpPr txBox="1">
            <a:spLocks noChangeArrowheads="1"/>
          </p:cNvSpPr>
          <p:nvPr/>
        </p:nvSpPr>
        <p:spPr bwMode="auto">
          <a:xfrm>
            <a:off x="4235429" y="3210372"/>
            <a:ext cx="693935" cy="366712"/>
          </a:xfrm>
          <a:prstGeom prst="rect">
            <a:avLst/>
          </a:prstGeom>
          <a:solidFill>
            <a:srgbClr val="000000"/>
          </a:solidFill>
          <a:ln w="9525">
            <a:noFill/>
            <a:miter lim="800000"/>
            <a:headEnd/>
            <a:tailEnd/>
          </a:ln>
          <a:effectLst/>
        </p:spPr>
        <p:txBody>
          <a:bodyPr wrap="square" lIns="18000" rIns="18000">
            <a:spAutoFit/>
          </a:bodyPr>
          <a:lstStyle/>
          <a:p>
            <a:r>
              <a:rPr lang="ru-RU" b="1" dirty="0">
                <a:solidFill>
                  <a:srgbClr val="FFFF00"/>
                </a:solidFill>
              </a:rPr>
              <a:t>Талия</a:t>
            </a:r>
          </a:p>
        </p:txBody>
      </p:sp>
      <p:sp>
        <p:nvSpPr>
          <p:cNvPr id="16395" name="Text Box 11"/>
          <p:cNvSpPr txBox="1">
            <a:spLocks noChangeArrowheads="1"/>
          </p:cNvSpPr>
          <p:nvPr/>
        </p:nvSpPr>
        <p:spPr bwMode="auto">
          <a:xfrm>
            <a:off x="5436096" y="1268760"/>
            <a:ext cx="3385071" cy="2308324"/>
          </a:xfrm>
          <a:prstGeom prst="rect">
            <a:avLst/>
          </a:prstGeom>
          <a:noFill/>
          <a:ln w="9525">
            <a:noFill/>
            <a:miter lim="800000"/>
            <a:headEnd/>
            <a:tailEnd/>
          </a:ln>
          <a:effectLst/>
        </p:spPr>
        <p:txBody>
          <a:bodyPr wrap="square">
            <a:spAutoFit/>
          </a:bodyPr>
          <a:lstStyle/>
          <a:p>
            <a:pPr>
              <a:buFont typeface="Arial" pitchFamily="34" charset="0"/>
              <a:buChar char="•"/>
            </a:pPr>
            <a:r>
              <a:rPr lang="ru-RU" dirty="0" smtClean="0">
                <a:solidFill>
                  <a:prstClr val="black"/>
                </a:solidFill>
              </a:rPr>
              <a:t> Определить </a:t>
            </a:r>
            <a:r>
              <a:rPr lang="ru-RU" dirty="0">
                <a:solidFill>
                  <a:prstClr val="black"/>
                </a:solidFill>
              </a:rPr>
              <a:t>тип ожирения </a:t>
            </a:r>
            <a:r>
              <a:rPr lang="ru-RU" dirty="0" smtClean="0">
                <a:solidFill>
                  <a:prstClr val="black"/>
                </a:solidFill>
              </a:rPr>
              <a:t>позволяет измерение </a:t>
            </a:r>
            <a:r>
              <a:rPr lang="ru-RU" b="1" dirty="0" smtClean="0">
                <a:solidFill>
                  <a:prstClr val="black"/>
                </a:solidFill>
              </a:rPr>
              <a:t>окружности </a:t>
            </a:r>
            <a:r>
              <a:rPr lang="ru-RU" b="1" dirty="0">
                <a:solidFill>
                  <a:prstClr val="black"/>
                </a:solidFill>
              </a:rPr>
              <a:t>талии (ОТ</a:t>
            </a:r>
            <a:r>
              <a:rPr lang="ru-RU" b="1" dirty="0" smtClean="0">
                <a:solidFill>
                  <a:prstClr val="black"/>
                </a:solidFill>
              </a:rPr>
              <a:t>)</a:t>
            </a:r>
          </a:p>
          <a:p>
            <a:endParaRPr lang="ru-RU" b="1" dirty="0" smtClean="0">
              <a:solidFill>
                <a:prstClr val="black"/>
              </a:solidFill>
            </a:endParaRPr>
          </a:p>
          <a:p>
            <a:pPr>
              <a:buFont typeface="Arial" pitchFamily="34" charset="0"/>
              <a:buChar char="•"/>
            </a:pPr>
            <a:r>
              <a:rPr lang="ru-RU" b="1" dirty="0" smtClean="0">
                <a:solidFill>
                  <a:prstClr val="black"/>
                </a:solidFill>
              </a:rPr>
              <a:t> ОТ измеряется стоя между нижнем краем грудной клетки и гребнем подвздошной кости</a:t>
            </a:r>
          </a:p>
          <a:p>
            <a:endParaRPr lang="ru-RU" b="1" dirty="0">
              <a:solidFill>
                <a:prstClr val="black"/>
              </a:solidFill>
            </a:endParaRPr>
          </a:p>
        </p:txBody>
      </p:sp>
      <p:sp>
        <p:nvSpPr>
          <p:cNvPr id="16391" name="Rectangle 7"/>
          <p:cNvSpPr>
            <a:spLocks noChangeArrowheads="1"/>
          </p:cNvSpPr>
          <p:nvPr/>
        </p:nvSpPr>
        <p:spPr bwMode="auto">
          <a:xfrm>
            <a:off x="5868144" y="4174172"/>
            <a:ext cx="3168352" cy="1477328"/>
          </a:xfrm>
          <a:prstGeom prst="rect">
            <a:avLst/>
          </a:prstGeom>
          <a:noFill/>
          <a:ln w="9525">
            <a:noFill/>
            <a:miter lim="800000"/>
            <a:headEnd/>
            <a:tailEnd/>
          </a:ln>
          <a:effectLst/>
        </p:spPr>
        <p:txBody>
          <a:bodyPr wrap="square" anchor="ctr">
            <a:spAutoFit/>
          </a:bodyPr>
          <a:lstStyle/>
          <a:p>
            <a:r>
              <a:rPr lang="ru-RU" b="1" dirty="0" smtClean="0">
                <a:solidFill>
                  <a:prstClr val="black"/>
                </a:solidFill>
              </a:rPr>
              <a:t>          Окружность талии</a:t>
            </a:r>
          </a:p>
          <a:p>
            <a:r>
              <a:rPr lang="ru-RU" b="1" dirty="0" smtClean="0">
                <a:solidFill>
                  <a:prstClr val="black"/>
                </a:solidFill>
              </a:rPr>
              <a:t>        </a:t>
            </a:r>
            <a:r>
              <a:rPr lang="en-US" b="1" u="sng" dirty="0" smtClean="0">
                <a:solidFill>
                  <a:prstClr val="black"/>
                </a:solidFill>
              </a:rPr>
              <a:t>&gt;</a:t>
            </a:r>
            <a:r>
              <a:rPr lang="ru-RU" dirty="0" smtClean="0">
                <a:solidFill>
                  <a:prstClr val="black"/>
                </a:solidFill>
              </a:rPr>
              <a:t> </a:t>
            </a:r>
            <a:r>
              <a:rPr lang="ru-RU" b="1" dirty="0" smtClean="0">
                <a:solidFill>
                  <a:prstClr val="black"/>
                </a:solidFill>
              </a:rPr>
              <a:t>94 </a:t>
            </a:r>
            <a:r>
              <a:rPr lang="ru-RU" b="1" dirty="0">
                <a:solidFill>
                  <a:prstClr val="black"/>
                </a:solidFill>
              </a:rPr>
              <a:t>см у мужчин</a:t>
            </a:r>
            <a:r>
              <a:rPr lang="ru-RU" dirty="0">
                <a:solidFill>
                  <a:prstClr val="black"/>
                </a:solidFill>
              </a:rPr>
              <a:t> и </a:t>
            </a:r>
            <a:endParaRPr lang="ru-RU" dirty="0" smtClean="0">
              <a:solidFill>
                <a:prstClr val="black"/>
              </a:solidFill>
            </a:endParaRPr>
          </a:p>
          <a:p>
            <a:pPr algn="ctr"/>
            <a:r>
              <a:rPr lang="en-US" b="1" u="sng" dirty="0">
                <a:solidFill>
                  <a:prstClr val="black"/>
                </a:solidFill>
              </a:rPr>
              <a:t>&gt;</a:t>
            </a:r>
            <a:r>
              <a:rPr lang="en-US" b="1" dirty="0">
                <a:solidFill>
                  <a:prstClr val="black"/>
                </a:solidFill>
              </a:rPr>
              <a:t> </a:t>
            </a:r>
            <a:r>
              <a:rPr lang="ru-RU" b="1" dirty="0" smtClean="0">
                <a:solidFill>
                  <a:prstClr val="black"/>
                </a:solidFill>
              </a:rPr>
              <a:t>80 см у </a:t>
            </a:r>
            <a:r>
              <a:rPr lang="ru-RU" b="1" dirty="0">
                <a:solidFill>
                  <a:prstClr val="black"/>
                </a:solidFill>
              </a:rPr>
              <a:t>женщин</a:t>
            </a:r>
            <a:r>
              <a:rPr lang="ru-RU" dirty="0">
                <a:solidFill>
                  <a:prstClr val="black"/>
                </a:solidFill>
              </a:rPr>
              <a:t> </a:t>
            </a:r>
            <a:r>
              <a:rPr lang="ru-RU" dirty="0" smtClean="0">
                <a:solidFill>
                  <a:prstClr val="black"/>
                </a:solidFill>
              </a:rPr>
              <a:t>является пороговым, после которого </a:t>
            </a:r>
          </a:p>
          <a:p>
            <a:pPr algn="ctr"/>
            <a:r>
              <a:rPr lang="ru-RU" b="1" dirty="0">
                <a:solidFill>
                  <a:prstClr val="black"/>
                </a:solidFill>
              </a:rPr>
              <a:t> </a:t>
            </a:r>
            <a:r>
              <a:rPr lang="ru-RU" b="1" dirty="0" smtClean="0">
                <a:solidFill>
                  <a:prstClr val="black"/>
                </a:solidFill>
              </a:rPr>
              <a:t>  не следует набирать вес</a:t>
            </a:r>
            <a:endParaRPr lang="ru-RU" b="1" dirty="0">
              <a:solidFill>
                <a:prstClr val="black"/>
              </a:solidFill>
            </a:endParaRPr>
          </a:p>
        </p:txBody>
      </p:sp>
      <p:sp>
        <p:nvSpPr>
          <p:cNvPr id="13" name="AutoShape 13"/>
          <p:cNvSpPr>
            <a:spLocks noChangeArrowheads="1"/>
          </p:cNvSpPr>
          <p:nvPr/>
        </p:nvSpPr>
        <p:spPr bwMode="auto">
          <a:xfrm>
            <a:off x="0" y="4294111"/>
            <a:ext cx="3384376" cy="1567959"/>
          </a:xfrm>
          <a:prstGeom prst="wedgeRoundRectCallout">
            <a:avLst>
              <a:gd name="adj1" fmla="val 75420"/>
              <a:gd name="adj2" fmla="val 15677"/>
              <a:gd name="adj3" fmla="val 16667"/>
            </a:avLst>
          </a:prstGeom>
          <a:solidFill>
            <a:schemeClr val="accent3">
              <a:lumMod val="40000"/>
              <a:lumOff val="60000"/>
            </a:schemeClr>
          </a:solidFill>
          <a:ln w="19050">
            <a:noFill/>
            <a:miter lim="800000"/>
            <a:headEnd/>
            <a:tailEnd/>
          </a:ln>
          <a:effectLst/>
        </p:spPr>
        <p:txBody>
          <a:bodyPr/>
          <a:lstStyle/>
          <a:p>
            <a:pPr algn="ctr"/>
            <a:r>
              <a:rPr lang="ru-RU" b="1" dirty="0" smtClean="0">
                <a:solidFill>
                  <a:prstClr val="black"/>
                </a:solidFill>
              </a:rPr>
              <a:t>Окружность талии</a:t>
            </a:r>
          </a:p>
          <a:p>
            <a:pPr algn="ctr"/>
            <a:r>
              <a:rPr lang="en-US" b="1" u="sng" dirty="0" smtClean="0">
                <a:solidFill>
                  <a:prstClr val="black"/>
                </a:solidFill>
              </a:rPr>
              <a:t>&gt;</a:t>
            </a:r>
            <a:r>
              <a:rPr lang="ru-RU" b="1" dirty="0" smtClean="0">
                <a:solidFill>
                  <a:prstClr val="black"/>
                </a:solidFill>
              </a:rPr>
              <a:t> 102 см у мужчин</a:t>
            </a:r>
            <a:r>
              <a:rPr lang="ru-RU" dirty="0" smtClean="0">
                <a:solidFill>
                  <a:prstClr val="black"/>
                </a:solidFill>
              </a:rPr>
              <a:t> и  </a:t>
            </a:r>
            <a:endParaRPr lang="en-US" dirty="0" smtClean="0">
              <a:solidFill>
                <a:prstClr val="black"/>
              </a:solidFill>
            </a:endParaRPr>
          </a:p>
          <a:p>
            <a:pPr algn="ctr"/>
            <a:r>
              <a:rPr lang="en-US" b="1" u="sng" dirty="0" smtClean="0">
                <a:solidFill>
                  <a:prstClr val="black"/>
                </a:solidFill>
              </a:rPr>
              <a:t>&gt;</a:t>
            </a:r>
            <a:r>
              <a:rPr lang="ru-RU" b="1" dirty="0" smtClean="0">
                <a:solidFill>
                  <a:prstClr val="black"/>
                </a:solidFill>
              </a:rPr>
              <a:t> 88 см у женщин</a:t>
            </a:r>
            <a:r>
              <a:rPr lang="ru-RU" dirty="0" smtClean="0">
                <a:solidFill>
                  <a:prstClr val="black"/>
                </a:solidFill>
              </a:rPr>
              <a:t> является пороговым, после которого </a:t>
            </a:r>
            <a:r>
              <a:rPr lang="ru-RU" b="1" dirty="0" smtClean="0">
                <a:solidFill>
                  <a:prstClr val="black"/>
                </a:solidFill>
              </a:rPr>
              <a:t>рекомендовано </a:t>
            </a:r>
            <a:r>
              <a:rPr lang="ru-RU" b="1" dirty="0" smtClean="0">
                <a:solidFill>
                  <a:srgbClr val="C00000"/>
                </a:solidFill>
              </a:rPr>
              <a:t>снижать вес!</a:t>
            </a:r>
            <a:endParaRPr lang="ru-RU" b="1" dirty="0">
              <a:solidFill>
                <a:srgbClr val="C00000"/>
              </a:solidFill>
            </a:endParaRPr>
          </a:p>
        </p:txBody>
      </p:sp>
      <p:sp>
        <p:nvSpPr>
          <p:cNvPr id="15" name="Rectangle 4"/>
          <p:cNvSpPr>
            <a:spLocks noChangeArrowheads="1"/>
          </p:cNvSpPr>
          <p:nvPr/>
        </p:nvSpPr>
        <p:spPr bwMode="auto">
          <a:xfrm>
            <a:off x="0" y="6021388"/>
            <a:ext cx="9144000" cy="144462"/>
          </a:xfrm>
          <a:prstGeom prst="rect">
            <a:avLst/>
          </a:prstGeom>
          <a:solidFill>
            <a:srgbClr val="FF9933"/>
          </a:solidFill>
          <a:ln w="9525">
            <a:noFill/>
            <a:miter lim="800000"/>
            <a:headEnd/>
            <a:tailEnd/>
          </a:ln>
          <a:effectLst/>
        </p:spPr>
        <p:txBody>
          <a:bodyPr wrap="none" anchor="ctr"/>
          <a:lstStyle/>
          <a:p>
            <a:endParaRPr lang="ru-RU">
              <a:solidFill>
                <a:prstClr val="black"/>
              </a:solidFill>
            </a:endParaRPr>
          </a:p>
        </p:txBody>
      </p:sp>
      <p:sp>
        <p:nvSpPr>
          <p:cNvPr id="16" name="Rectangle 3"/>
          <p:cNvSpPr>
            <a:spLocks noChangeArrowheads="1"/>
          </p:cNvSpPr>
          <p:nvPr/>
        </p:nvSpPr>
        <p:spPr bwMode="auto">
          <a:xfrm>
            <a:off x="0" y="6165850"/>
            <a:ext cx="9144000" cy="692150"/>
          </a:xfrm>
          <a:prstGeom prst="rect">
            <a:avLst/>
          </a:prstGeom>
          <a:solidFill>
            <a:srgbClr val="009900"/>
          </a:solidFill>
          <a:ln w="9525">
            <a:solidFill>
              <a:schemeClr val="tx1"/>
            </a:solidFill>
            <a:miter lim="800000"/>
            <a:headEnd/>
            <a:tailEnd/>
          </a:ln>
          <a:effectLst/>
        </p:spPr>
        <p:txBody>
          <a:bodyPr wrap="none" anchor="ctr"/>
          <a:lstStyle/>
          <a:p>
            <a:pPr algn="ctr"/>
            <a:r>
              <a:rPr lang="en-US" sz="1400" i="1" dirty="0" smtClean="0">
                <a:solidFill>
                  <a:prstClr val="white"/>
                </a:solidFill>
              </a:rPr>
              <a:t>Waist circumference and waist–hip ratio. Report of a WHO expert consultation, Geneva, 8-11 December 2008</a:t>
            </a:r>
            <a:endParaRPr lang="ru-RU" sz="1400" i="1" dirty="0">
              <a:solidFill>
                <a:prstClr val="white"/>
              </a:solidFill>
            </a:endParaRPr>
          </a:p>
        </p:txBody>
      </p:sp>
      <p:sp>
        <p:nvSpPr>
          <p:cNvPr id="17" name="Rectangle 5"/>
          <p:cNvSpPr>
            <a:spLocks noChangeArrowheads="1"/>
          </p:cNvSpPr>
          <p:nvPr/>
        </p:nvSpPr>
        <p:spPr bwMode="auto">
          <a:xfrm>
            <a:off x="2124075" y="6354763"/>
            <a:ext cx="5616575" cy="242887"/>
          </a:xfrm>
          <a:prstGeom prst="rect">
            <a:avLst/>
          </a:prstGeom>
          <a:noFill/>
          <a:ln w="9525">
            <a:noFill/>
            <a:miter lim="800000"/>
            <a:headEnd/>
            <a:tailEnd/>
          </a:ln>
          <a:effectLst/>
        </p:spPr>
        <p:txBody>
          <a:bodyPr wrap="none" anchor="ctr"/>
          <a:lstStyle/>
          <a:p>
            <a:pPr algn="ctr"/>
            <a:endParaRPr lang="ru-RU" sz="1400" b="1" i="1" dirty="0">
              <a:solidFill>
                <a:prstClr val="white"/>
              </a:solidFill>
              <a:cs typeface="Arial" pitchFamily="34" charset="0"/>
            </a:endParaRPr>
          </a:p>
        </p:txBody>
      </p:sp>
    </p:spTree>
    <p:extLst>
      <p:ext uri="{BB962C8B-B14F-4D97-AF65-F5344CB8AC3E}">
        <p14:creationId xmlns:p14="http://schemas.microsoft.com/office/powerpoint/2010/main" val="2400007454"/>
      </p:ext>
    </p:extLst>
  </p:cSld>
  <p:clrMapOvr>
    <a:masterClrMapping/>
  </p:clrMapOvr>
  <p:transition>
    <p:wedg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332656"/>
            <a:ext cx="7704856" cy="1077108"/>
          </a:xfrm>
        </p:spPr>
        <p:txBody>
          <a:bodyPr>
            <a:normAutofit fontScale="90000"/>
          </a:bodyPr>
          <a:lstStyle/>
          <a:p>
            <a:r>
              <a:rPr lang="ru-RU" b="1" dirty="0" smtClean="0">
                <a:solidFill>
                  <a:srgbClr val="00B050"/>
                </a:solidFill>
                <a:effectLst>
                  <a:outerShdw blurRad="38100" dist="38100" dir="2700000" algn="tl">
                    <a:srgbClr val="000000">
                      <a:alpha val="43137"/>
                    </a:srgbClr>
                  </a:outerShdw>
                </a:effectLst>
              </a:rPr>
              <a:t>Контролируйте свою массу тела!</a:t>
            </a:r>
            <a:endParaRPr lang="ru-RU" b="1" dirty="0">
              <a:solidFill>
                <a:srgbClr val="00B05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539552" y="1556792"/>
            <a:ext cx="8229600" cy="4525963"/>
          </a:xfrm>
        </p:spPr>
        <p:txBody>
          <a:bodyPr>
            <a:normAutofit/>
          </a:bodyPr>
          <a:lstStyle/>
          <a:p>
            <a:r>
              <a:rPr lang="ru-RU" sz="2800" dirty="0"/>
              <a:t>Если </a:t>
            </a:r>
            <a:r>
              <a:rPr lang="ru-RU" sz="2800" dirty="0" smtClean="0"/>
              <a:t>у Вас есть избыточная масса тела или ожирение, примите меры для ее нормализации </a:t>
            </a:r>
          </a:p>
          <a:p>
            <a:r>
              <a:rPr lang="ru-RU" sz="2800" b="1" dirty="0" smtClean="0">
                <a:solidFill>
                  <a:srgbClr val="C00000"/>
                </a:solidFill>
              </a:rPr>
              <a:t>Потеря </a:t>
            </a:r>
            <a:r>
              <a:rPr lang="ru-RU" sz="2800" b="1" dirty="0">
                <a:solidFill>
                  <a:srgbClr val="C00000"/>
                </a:solidFill>
              </a:rPr>
              <a:t>всего </a:t>
            </a:r>
            <a:r>
              <a:rPr lang="ru-RU" sz="2800" b="1" dirty="0" smtClean="0">
                <a:solidFill>
                  <a:srgbClr val="C00000"/>
                </a:solidFill>
              </a:rPr>
              <a:t> 5-7 кг существенно снижает артериальное давление</a:t>
            </a:r>
          </a:p>
          <a:p>
            <a:r>
              <a:rPr lang="ru-RU" sz="2800" dirty="0" smtClean="0"/>
              <a:t>Контроль массы тела является </a:t>
            </a:r>
            <a:r>
              <a:rPr lang="ru-RU" sz="2800" dirty="0"/>
              <a:t>пожизненной </a:t>
            </a:r>
            <a:r>
              <a:rPr lang="ru-RU" sz="2800" dirty="0" smtClean="0"/>
              <a:t>задачей. Начните </a:t>
            </a:r>
            <a:r>
              <a:rPr lang="ru-RU" sz="2800" dirty="0"/>
              <a:t>с </a:t>
            </a:r>
            <a:r>
              <a:rPr lang="ru-RU" sz="2800" dirty="0" smtClean="0"/>
              <a:t>небольших </a:t>
            </a:r>
            <a:r>
              <a:rPr lang="ru-RU" sz="2800" dirty="0"/>
              <a:t>шагов сегодня, чтобы </a:t>
            </a:r>
            <a:r>
              <a:rPr lang="ru-RU" sz="2800" dirty="0" smtClean="0"/>
              <a:t>уменьшить риск инсульта, инфаркта и сахарного диабета и их осложнений в будущем.</a:t>
            </a:r>
            <a:endParaRPr lang="ru-RU" sz="2800" dirty="0"/>
          </a:p>
        </p:txBody>
      </p:sp>
      <p:pic>
        <p:nvPicPr>
          <p:cNvPr id="5" name="Picture 8"/>
          <p:cNvPicPr>
            <a:picLocks noChangeAspect="1" noChangeArrowheads="1"/>
          </p:cNvPicPr>
          <p:nvPr/>
        </p:nvPicPr>
        <p:blipFill>
          <a:blip r:embed="rId2" cstate="print"/>
          <a:srcRect/>
          <a:stretch>
            <a:fillRect/>
          </a:stretch>
        </p:blipFill>
        <p:spPr bwMode="auto">
          <a:xfrm>
            <a:off x="6804248" y="5301208"/>
            <a:ext cx="1944216" cy="1405099"/>
          </a:xfrm>
          <a:prstGeom prst="rect">
            <a:avLst/>
          </a:prstGeom>
          <a:noFill/>
          <a:ln w="9525">
            <a:noFill/>
            <a:miter lim="800000"/>
            <a:headEnd/>
            <a:tailEnd/>
          </a:ln>
          <a:effectLst/>
        </p:spPr>
      </p:pic>
    </p:spTree>
    <p:extLst>
      <p:ext uri="{BB962C8B-B14F-4D97-AF65-F5344CB8AC3E}">
        <p14:creationId xmlns:p14="http://schemas.microsoft.com/office/powerpoint/2010/main" val="1715761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3922" y="1673600"/>
            <a:ext cx="8136904" cy="3785652"/>
          </a:xfrm>
          <a:prstGeom prst="rect">
            <a:avLst/>
          </a:prstGeom>
        </p:spPr>
        <p:txBody>
          <a:bodyPr wrap="square">
            <a:spAutoFit/>
          </a:bodyPr>
          <a:lstStyle/>
          <a:p>
            <a:r>
              <a:rPr lang="ru-RU" sz="2400" dirty="0" smtClean="0"/>
              <a:t>Повышает риск развития</a:t>
            </a:r>
            <a:r>
              <a:rPr lang="en-US" sz="2400" dirty="0" smtClean="0"/>
              <a:t>:</a:t>
            </a:r>
            <a:endParaRPr lang="en-US" sz="2400" dirty="0"/>
          </a:p>
          <a:p>
            <a:pPr marL="457200" indent="-457200">
              <a:buFont typeface="+mj-lt"/>
              <a:buAutoNum type="arabicPeriod"/>
            </a:pPr>
            <a:r>
              <a:rPr lang="ru-RU" sz="2400" dirty="0" smtClean="0"/>
              <a:t>Инсульта </a:t>
            </a:r>
            <a:endParaRPr lang="en-US" sz="2400" dirty="0" smtClean="0"/>
          </a:p>
          <a:p>
            <a:pPr marL="457200" indent="-457200">
              <a:buFont typeface="+mj-lt"/>
              <a:buAutoNum type="arabicPeriod"/>
            </a:pPr>
            <a:r>
              <a:rPr lang="ru-RU" sz="2400" dirty="0" smtClean="0"/>
              <a:t>Ишемической болезни сердца </a:t>
            </a:r>
            <a:endParaRPr lang="en-US" sz="2400" dirty="0" smtClean="0"/>
          </a:p>
          <a:p>
            <a:pPr marL="457200" indent="-457200">
              <a:buFont typeface="+mj-lt"/>
              <a:buAutoNum type="arabicPeriod"/>
            </a:pPr>
            <a:r>
              <a:rPr lang="ru-RU" sz="2400" dirty="0" smtClean="0"/>
              <a:t>Ожирения </a:t>
            </a:r>
            <a:endParaRPr lang="en-US" sz="2400" dirty="0" smtClean="0"/>
          </a:p>
          <a:p>
            <a:pPr marL="457200" indent="-457200">
              <a:buFont typeface="+mj-lt"/>
              <a:buAutoNum type="arabicPeriod"/>
            </a:pPr>
            <a:r>
              <a:rPr lang="ru-RU" sz="2400" dirty="0" smtClean="0"/>
              <a:t>Гипертонии </a:t>
            </a:r>
            <a:endParaRPr lang="en-US" sz="2400" dirty="0" smtClean="0"/>
          </a:p>
          <a:p>
            <a:pPr marL="457200" indent="-457200">
              <a:buFont typeface="+mj-lt"/>
              <a:buAutoNum type="arabicPeriod"/>
            </a:pPr>
            <a:r>
              <a:rPr lang="ru-RU" sz="2400" dirty="0"/>
              <a:t>С</a:t>
            </a:r>
            <a:r>
              <a:rPr lang="ru-RU" sz="2400" dirty="0" smtClean="0"/>
              <a:t>ахарного диабета </a:t>
            </a:r>
          </a:p>
          <a:p>
            <a:pPr marL="457200" indent="-457200">
              <a:buFont typeface="+mj-lt"/>
              <a:buAutoNum type="arabicPeriod"/>
            </a:pPr>
            <a:r>
              <a:rPr lang="ru-RU" sz="2400" dirty="0" smtClean="0"/>
              <a:t>Повышенного уровня холестерина в крови</a:t>
            </a:r>
          </a:p>
          <a:p>
            <a:pPr marL="457200" indent="-457200">
              <a:buFont typeface="+mj-lt"/>
              <a:buAutoNum type="arabicPeriod"/>
            </a:pPr>
            <a:r>
              <a:rPr lang="ru-RU" sz="2400" dirty="0" smtClean="0"/>
              <a:t>Все выше перечисленное</a:t>
            </a:r>
          </a:p>
          <a:p>
            <a:pPr marL="457200" indent="-457200">
              <a:buFont typeface="+mj-lt"/>
              <a:buAutoNum type="arabicPeriod"/>
            </a:pPr>
            <a:endParaRPr lang="ru-RU" sz="2400" dirty="0" smtClean="0"/>
          </a:p>
          <a:p>
            <a:endParaRPr lang="ru-RU" sz="2400" dirty="0" smtClean="0"/>
          </a:p>
        </p:txBody>
      </p:sp>
      <p:sp>
        <p:nvSpPr>
          <p:cNvPr id="3" name="TextBox 2"/>
          <p:cNvSpPr txBox="1"/>
          <p:nvPr/>
        </p:nvSpPr>
        <p:spPr>
          <a:xfrm>
            <a:off x="323528" y="308013"/>
            <a:ext cx="8424936" cy="1200329"/>
          </a:xfrm>
          <a:prstGeom prst="rect">
            <a:avLst/>
          </a:prstGeom>
          <a:noFill/>
        </p:spPr>
        <p:txBody>
          <a:bodyPr wrap="square" rtlCol="0">
            <a:spAutoFit/>
          </a:bodyPr>
          <a:lstStyle/>
          <a:p>
            <a:r>
              <a:rPr lang="ru-RU" sz="3600" b="1" dirty="0" smtClean="0">
                <a:solidFill>
                  <a:srgbClr val="00B050"/>
                </a:solidFill>
              </a:rPr>
              <a:t>Знаете ли Вы, что недостаточная физическая активность</a:t>
            </a:r>
            <a:endParaRPr lang="ru-RU" sz="3600" b="1" dirty="0">
              <a:solidFill>
                <a:srgbClr val="00B050"/>
              </a:solidFill>
            </a:endParaRPr>
          </a:p>
        </p:txBody>
      </p:sp>
      <p:sp>
        <p:nvSpPr>
          <p:cNvPr id="7" name="TextBox 6"/>
          <p:cNvSpPr txBox="1"/>
          <p:nvPr/>
        </p:nvSpPr>
        <p:spPr>
          <a:xfrm>
            <a:off x="395536" y="4944854"/>
            <a:ext cx="8280920" cy="1569660"/>
          </a:xfrm>
          <a:prstGeom prst="rect">
            <a:avLst/>
          </a:prstGeom>
          <a:solidFill>
            <a:srgbClr val="00B050"/>
          </a:solidFill>
        </p:spPr>
        <p:txBody>
          <a:bodyPr wrap="square" rtlCol="0">
            <a:spAutoFit/>
          </a:bodyPr>
          <a:lstStyle/>
          <a:p>
            <a:r>
              <a:rPr lang="ru-RU" sz="2400" b="1" dirty="0" smtClean="0">
                <a:solidFill>
                  <a:schemeClr val="bg1"/>
                </a:solidFill>
              </a:rPr>
              <a:t>                 Делайте </a:t>
            </a:r>
            <a:r>
              <a:rPr lang="ru-RU" sz="2400" b="1" dirty="0">
                <a:solidFill>
                  <a:schemeClr val="bg1"/>
                </a:solidFill>
              </a:rPr>
              <a:t>все возможное, чтобы получить в </a:t>
            </a:r>
          </a:p>
          <a:p>
            <a:r>
              <a:rPr lang="ru-RU" sz="2400" b="1" dirty="0" smtClean="0">
                <a:solidFill>
                  <a:schemeClr val="bg1"/>
                </a:solidFill>
              </a:rPr>
              <a:t>         общей </a:t>
            </a:r>
            <a:r>
              <a:rPr lang="ru-RU" sz="2400" b="1" dirty="0">
                <a:solidFill>
                  <a:schemeClr val="bg1"/>
                </a:solidFill>
              </a:rPr>
              <a:t>сложности не менее 30 минут физической </a:t>
            </a:r>
            <a:r>
              <a:rPr lang="ru-RU" sz="2400" b="1" dirty="0" smtClean="0">
                <a:solidFill>
                  <a:schemeClr val="bg1"/>
                </a:solidFill>
              </a:rPr>
              <a:t> </a:t>
            </a:r>
          </a:p>
          <a:p>
            <a:r>
              <a:rPr lang="ru-RU" sz="2400" b="1" dirty="0">
                <a:solidFill>
                  <a:schemeClr val="bg1"/>
                </a:solidFill>
              </a:rPr>
              <a:t> </a:t>
            </a:r>
            <a:r>
              <a:rPr lang="ru-RU" sz="2400" b="1" dirty="0" smtClean="0">
                <a:solidFill>
                  <a:schemeClr val="bg1"/>
                </a:solidFill>
              </a:rPr>
              <a:t>        активности </a:t>
            </a:r>
            <a:r>
              <a:rPr lang="ru-RU" sz="2400" b="1" dirty="0">
                <a:solidFill>
                  <a:schemeClr val="bg1"/>
                </a:solidFill>
              </a:rPr>
              <a:t>в большинство или во все дни </a:t>
            </a:r>
            <a:r>
              <a:rPr lang="ru-RU" sz="2400" b="1" dirty="0" smtClean="0">
                <a:solidFill>
                  <a:schemeClr val="bg1"/>
                </a:solidFill>
              </a:rPr>
              <a:t>недели</a:t>
            </a:r>
          </a:p>
          <a:p>
            <a:endParaRPr lang="ru-RU" sz="2400" b="1" dirty="0">
              <a:solidFill>
                <a:schemeClr val="bg1"/>
              </a:solidFill>
            </a:endParaRPr>
          </a:p>
        </p:txBody>
      </p:sp>
      <p:pic>
        <p:nvPicPr>
          <p:cNvPr id="5122" name="Picture 2" descr="Картинки по запросу physical activity in elder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8956" y="1508342"/>
            <a:ext cx="2857500" cy="2381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908720"/>
            <a:ext cx="8551785" cy="954107"/>
          </a:xfrm>
          <a:prstGeom prst="rect">
            <a:avLst/>
          </a:prstGeom>
          <a:noFill/>
        </p:spPr>
        <p:txBody>
          <a:bodyPr wrap="square" rtlCol="0">
            <a:spAutoFit/>
          </a:bodyPr>
          <a:lstStyle/>
          <a:p>
            <a:r>
              <a:rPr lang="ru-RU" sz="2800" b="1" dirty="0" smtClean="0">
                <a:solidFill>
                  <a:srgbClr val="00B050"/>
                </a:solidFill>
                <a:effectLst>
                  <a:outerShdw blurRad="38100" dist="38100" dir="2700000" algn="tl">
                    <a:srgbClr val="000000">
                      <a:alpha val="43137"/>
                    </a:srgbClr>
                  </a:outerShdw>
                </a:effectLst>
              </a:rPr>
              <a:t>Сколько физической активности в сутки необходимо человеку, чтобы оставаться здоровым?</a:t>
            </a:r>
            <a:endParaRPr lang="ru-RU" sz="2800" b="1" dirty="0">
              <a:solidFill>
                <a:srgbClr val="00B050"/>
              </a:solidFill>
              <a:effectLst>
                <a:outerShdw blurRad="38100" dist="38100" dir="2700000" algn="tl">
                  <a:srgbClr val="000000">
                    <a:alpha val="43137"/>
                  </a:srgbClr>
                </a:outerShdw>
              </a:effectLst>
            </a:endParaRPr>
          </a:p>
        </p:txBody>
      </p:sp>
      <p:pic>
        <p:nvPicPr>
          <p:cNvPr id="8" name="Picture 5" descr="aero1"/>
          <p:cNvPicPr>
            <a:picLocks noChangeAspect="1" noChangeArrowheads="1"/>
          </p:cNvPicPr>
          <p:nvPr/>
        </p:nvPicPr>
        <p:blipFill>
          <a:blip r:embed="rId2" cstate="print"/>
          <a:srcRect/>
          <a:stretch>
            <a:fillRect/>
          </a:stretch>
        </p:blipFill>
        <p:spPr bwMode="auto">
          <a:xfrm>
            <a:off x="6300192" y="2431662"/>
            <a:ext cx="2345977" cy="1717418"/>
          </a:xfrm>
          <a:prstGeom prst="rect">
            <a:avLst/>
          </a:prstGeom>
          <a:noFill/>
          <a:ln w="9525">
            <a:noFill/>
            <a:miter lim="800000"/>
            <a:headEnd/>
            <a:tailEnd/>
          </a:ln>
        </p:spPr>
      </p:pic>
      <p:sp>
        <p:nvSpPr>
          <p:cNvPr id="11" name="Прямоугольник 10"/>
          <p:cNvSpPr/>
          <p:nvPr/>
        </p:nvSpPr>
        <p:spPr>
          <a:xfrm>
            <a:off x="416396" y="2448437"/>
            <a:ext cx="7056784" cy="1815882"/>
          </a:xfrm>
          <a:prstGeom prst="rect">
            <a:avLst/>
          </a:prstGeom>
        </p:spPr>
        <p:txBody>
          <a:bodyPr wrap="square">
            <a:spAutoFit/>
          </a:bodyPr>
          <a:lstStyle/>
          <a:p>
            <a:pPr marL="342900" indent="-342900">
              <a:buClr>
                <a:srgbClr val="FF0000"/>
              </a:buClr>
              <a:buFont typeface="+mj-lt"/>
              <a:buAutoNum type="arabicPeriod"/>
            </a:pPr>
            <a:r>
              <a:rPr lang="ru-RU" sz="2800" b="1" dirty="0" smtClean="0">
                <a:solidFill>
                  <a:prstClr val="black"/>
                </a:solidFill>
              </a:rPr>
              <a:t>30 минут легкой нагрузки</a:t>
            </a:r>
          </a:p>
          <a:p>
            <a:pPr marL="342900" indent="-342900">
              <a:buClr>
                <a:srgbClr val="FF0000"/>
              </a:buClr>
              <a:buFont typeface="+mj-lt"/>
              <a:buAutoNum type="arabicPeriod"/>
            </a:pPr>
            <a:r>
              <a:rPr lang="ru-RU" sz="2800" b="1" dirty="0" smtClean="0">
                <a:solidFill>
                  <a:prstClr val="black"/>
                </a:solidFill>
              </a:rPr>
              <a:t>30 минут умеренной нагрузки</a:t>
            </a:r>
            <a:endParaRPr lang="ru-RU" sz="2800" b="1" dirty="0">
              <a:solidFill>
                <a:prstClr val="black"/>
              </a:solidFill>
            </a:endParaRPr>
          </a:p>
          <a:p>
            <a:pPr marL="342900" indent="-342900">
              <a:buClr>
                <a:srgbClr val="FF0000"/>
              </a:buClr>
              <a:buFont typeface="+mj-lt"/>
              <a:buAutoNum type="arabicPeriod"/>
            </a:pPr>
            <a:r>
              <a:rPr lang="ru-RU" sz="2800" b="1" dirty="0" smtClean="0">
                <a:solidFill>
                  <a:prstClr val="black"/>
                </a:solidFill>
              </a:rPr>
              <a:t>45 минут легкой нагрузки</a:t>
            </a:r>
          </a:p>
          <a:p>
            <a:pPr marL="342900" indent="-342900">
              <a:buClr>
                <a:srgbClr val="FF0000"/>
              </a:buClr>
              <a:buFont typeface="+mj-lt"/>
              <a:buAutoNum type="arabicPeriod"/>
            </a:pPr>
            <a:r>
              <a:rPr lang="ru-RU" sz="2800" b="1" dirty="0">
                <a:solidFill>
                  <a:prstClr val="black"/>
                </a:solidFill>
              </a:rPr>
              <a:t>5</a:t>
            </a:r>
            <a:r>
              <a:rPr lang="ru-RU" sz="2800" b="1" dirty="0" smtClean="0">
                <a:solidFill>
                  <a:prstClr val="black"/>
                </a:solidFill>
              </a:rPr>
              <a:t> минут интенсивной нагрузки</a:t>
            </a:r>
            <a:endParaRPr lang="ru-RU" sz="2800" b="1" dirty="0">
              <a:solidFill>
                <a:prstClr val="black"/>
              </a:solidFill>
            </a:endParaRPr>
          </a:p>
        </p:txBody>
      </p:sp>
    </p:spTree>
    <p:extLst>
      <p:ext uri="{BB962C8B-B14F-4D97-AF65-F5344CB8AC3E}">
        <p14:creationId xmlns:p14="http://schemas.microsoft.com/office/powerpoint/2010/main" val="67973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620688"/>
            <a:ext cx="8551785" cy="954107"/>
          </a:xfrm>
          <a:prstGeom prst="rect">
            <a:avLst/>
          </a:prstGeom>
          <a:noFill/>
        </p:spPr>
        <p:txBody>
          <a:bodyPr wrap="square" rtlCol="0">
            <a:spAutoFit/>
          </a:bodyPr>
          <a:lstStyle/>
          <a:p>
            <a:r>
              <a:rPr lang="ru-RU" sz="2800" b="1" dirty="0" smtClean="0">
                <a:solidFill>
                  <a:srgbClr val="00B050"/>
                </a:solidFill>
                <a:effectLst>
                  <a:outerShdw blurRad="38100" dist="38100" dir="2700000" algn="tl">
                    <a:srgbClr val="000000">
                      <a:alpha val="43137"/>
                    </a:srgbClr>
                  </a:outerShdw>
                </a:effectLst>
              </a:rPr>
              <a:t>Сколько физической активности в сутки необходимо человеку, чтобы оставаться здоровым?</a:t>
            </a:r>
            <a:endParaRPr lang="ru-RU" sz="2800" b="1" dirty="0">
              <a:solidFill>
                <a:srgbClr val="00B050"/>
              </a:solidFill>
              <a:effectLst>
                <a:outerShdw blurRad="38100" dist="38100" dir="2700000" algn="tl">
                  <a:srgbClr val="000000">
                    <a:alpha val="43137"/>
                  </a:srgbClr>
                </a:outerShdw>
              </a:effectLst>
            </a:endParaRPr>
          </a:p>
        </p:txBody>
      </p:sp>
      <p:pic>
        <p:nvPicPr>
          <p:cNvPr id="6" name="Picture 1"/>
          <p:cNvPicPr>
            <a:picLocks noChangeAspect="1" noChangeArrowheads="1"/>
          </p:cNvPicPr>
          <p:nvPr/>
        </p:nvPicPr>
        <p:blipFill>
          <a:blip r:embed="rId2" cstate="print"/>
          <a:srcRect/>
          <a:stretch>
            <a:fillRect/>
          </a:stretch>
        </p:blipFill>
        <p:spPr bwMode="auto">
          <a:xfrm>
            <a:off x="5150798" y="5157192"/>
            <a:ext cx="3993202" cy="1700808"/>
          </a:xfrm>
          <a:prstGeom prst="rect">
            <a:avLst/>
          </a:prstGeom>
          <a:noFill/>
          <a:ln w="9525">
            <a:noFill/>
            <a:miter lim="800000"/>
            <a:headEnd/>
            <a:tailEnd/>
          </a:ln>
        </p:spPr>
      </p:pic>
      <p:pic>
        <p:nvPicPr>
          <p:cNvPr id="8" name="Picture 5" descr="aero1"/>
          <p:cNvPicPr>
            <a:picLocks noChangeAspect="1" noChangeArrowheads="1"/>
          </p:cNvPicPr>
          <p:nvPr/>
        </p:nvPicPr>
        <p:blipFill>
          <a:blip r:embed="rId3" cstate="print"/>
          <a:srcRect/>
          <a:stretch>
            <a:fillRect/>
          </a:stretch>
        </p:blipFill>
        <p:spPr bwMode="auto">
          <a:xfrm>
            <a:off x="6444208" y="2420888"/>
            <a:ext cx="2345977" cy="1717418"/>
          </a:xfrm>
          <a:prstGeom prst="rect">
            <a:avLst/>
          </a:prstGeom>
          <a:noFill/>
          <a:ln w="9525">
            <a:noFill/>
            <a:miter lim="800000"/>
            <a:headEnd/>
            <a:tailEnd/>
          </a:ln>
        </p:spPr>
      </p:pic>
      <p:sp>
        <p:nvSpPr>
          <p:cNvPr id="10" name="Прямоугольник 9"/>
          <p:cNvSpPr/>
          <p:nvPr/>
        </p:nvSpPr>
        <p:spPr>
          <a:xfrm>
            <a:off x="0" y="6150114"/>
            <a:ext cx="5328592" cy="707886"/>
          </a:xfrm>
          <a:prstGeom prst="rect">
            <a:avLst/>
          </a:prstGeom>
        </p:spPr>
        <p:txBody>
          <a:bodyPr wrap="square">
            <a:spAutoFit/>
          </a:bodyPr>
          <a:lstStyle/>
          <a:p>
            <a:r>
              <a:rPr lang="en-US" sz="800" dirty="0" smtClean="0">
                <a:solidFill>
                  <a:prstClr val="black"/>
                </a:solidFill>
              </a:rPr>
              <a:t>http://www.cardioprevent.ru/downloads/c5m3i1917/%D0%9D%D0%B0%D1%86%D0%B8%D0%BE%D0%BD%D0%B0%D0%BB%D1%8C%D0%BD%D1%8B%D0%B5%20%D1%80%D0%B5%D0%BA%D0%BE%D0%BC%D0%B5%D0%BD%D0%B4%D0%B0%D1%86%D0%B8%D0%B8%20_%20%D0%9A%D0%B0%D1%80%D0%B4%D0%B8%D0%BE%D0%B2%D0%B0%D1%81%D0%BA%D1%83%D0%BB%D1%8F%D1%80%D0%BD%D0%B0%D1%8F%20%D0%BF%D1%80%D0%BE%D1%84%D0%B8%D0%BB%D0%B0%D0%BA%D1%82%D0%B8%D0%BA%D0%B0%202017.pdf</a:t>
            </a:r>
            <a:endParaRPr lang="ru-RU" sz="800" dirty="0">
              <a:solidFill>
                <a:prstClr val="black"/>
              </a:solidFill>
            </a:endParaRPr>
          </a:p>
        </p:txBody>
      </p:sp>
      <p:sp>
        <p:nvSpPr>
          <p:cNvPr id="11" name="Прямоугольник 10"/>
          <p:cNvSpPr/>
          <p:nvPr/>
        </p:nvSpPr>
        <p:spPr>
          <a:xfrm>
            <a:off x="539552" y="2348880"/>
            <a:ext cx="7056784" cy="1815882"/>
          </a:xfrm>
          <a:prstGeom prst="rect">
            <a:avLst/>
          </a:prstGeom>
        </p:spPr>
        <p:txBody>
          <a:bodyPr wrap="square">
            <a:spAutoFit/>
          </a:bodyPr>
          <a:lstStyle/>
          <a:p>
            <a:pPr marL="342900" indent="-342900">
              <a:buFont typeface="+mj-lt"/>
              <a:buAutoNum type="arabicPeriod"/>
            </a:pPr>
            <a:r>
              <a:rPr lang="ru-RU" sz="2800" b="1" dirty="0" smtClean="0">
                <a:solidFill>
                  <a:prstClr val="black"/>
                </a:solidFill>
              </a:rPr>
              <a:t>30 минут легкой нагрузки</a:t>
            </a:r>
          </a:p>
          <a:p>
            <a:pPr marL="342900" indent="-342900">
              <a:buFont typeface="+mj-lt"/>
              <a:buAutoNum type="arabicPeriod"/>
            </a:pPr>
            <a:r>
              <a:rPr lang="ru-RU" sz="2800" b="1" dirty="0" smtClean="0">
                <a:solidFill>
                  <a:srgbClr val="FF0000"/>
                </a:solidFill>
                <a:effectLst>
                  <a:outerShdw blurRad="38100" dist="38100" dir="2700000" algn="tl">
                    <a:srgbClr val="000000">
                      <a:alpha val="43137"/>
                    </a:srgbClr>
                  </a:outerShdw>
                </a:effectLst>
              </a:rPr>
              <a:t>30 минут умеренной нагрузки</a:t>
            </a:r>
            <a:endParaRPr lang="ru-RU" sz="2800" b="1" dirty="0">
              <a:solidFill>
                <a:srgbClr val="FF0000"/>
              </a:solidFill>
              <a:effectLst>
                <a:outerShdw blurRad="38100" dist="38100" dir="2700000" algn="tl">
                  <a:srgbClr val="000000">
                    <a:alpha val="43137"/>
                  </a:srgbClr>
                </a:outerShdw>
              </a:effectLst>
            </a:endParaRPr>
          </a:p>
          <a:p>
            <a:pPr marL="342900" indent="-342900">
              <a:buFont typeface="+mj-lt"/>
              <a:buAutoNum type="arabicPeriod"/>
            </a:pPr>
            <a:r>
              <a:rPr lang="ru-RU" sz="2800" b="1" dirty="0" smtClean="0">
                <a:solidFill>
                  <a:prstClr val="black"/>
                </a:solidFill>
              </a:rPr>
              <a:t>45 минут легкой нагрузки</a:t>
            </a:r>
          </a:p>
          <a:p>
            <a:pPr marL="342900" indent="-342900">
              <a:buFont typeface="+mj-lt"/>
              <a:buAutoNum type="arabicPeriod"/>
            </a:pPr>
            <a:r>
              <a:rPr lang="ru-RU" sz="2800" b="1" dirty="0">
                <a:solidFill>
                  <a:prstClr val="black"/>
                </a:solidFill>
              </a:rPr>
              <a:t>5</a:t>
            </a:r>
            <a:r>
              <a:rPr lang="ru-RU" sz="2800" b="1" dirty="0" smtClean="0">
                <a:solidFill>
                  <a:prstClr val="black"/>
                </a:solidFill>
              </a:rPr>
              <a:t> минут интенсивной нагрузки</a:t>
            </a:r>
            <a:endParaRPr lang="ru-RU" sz="2800" b="1" dirty="0">
              <a:solidFill>
                <a:prstClr val="black"/>
              </a:solidFill>
            </a:endParaRPr>
          </a:p>
        </p:txBody>
      </p:sp>
      <p:sp>
        <p:nvSpPr>
          <p:cNvPr id="12" name="Rectangle 13"/>
          <p:cNvSpPr>
            <a:spLocks noChangeArrowheads="1"/>
          </p:cNvSpPr>
          <p:nvPr/>
        </p:nvSpPr>
        <p:spPr bwMode="auto">
          <a:xfrm>
            <a:off x="0" y="5229200"/>
            <a:ext cx="5184576" cy="1080120"/>
          </a:xfrm>
          <a:prstGeom prst="rect">
            <a:avLst/>
          </a:prstGeom>
          <a:noFill/>
          <a:ln w="9525">
            <a:noFill/>
            <a:miter lim="800000"/>
            <a:headEnd/>
            <a:tailEnd/>
          </a:ln>
          <a:effectLst/>
        </p:spPr>
        <p:txBody>
          <a:bodyPr wrap="none" anchor="ctr"/>
          <a:lstStyle/>
          <a:p>
            <a:r>
              <a:rPr lang="ru-RU" sz="1200" b="1" dirty="0" smtClean="0">
                <a:solidFill>
                  <a:srgbClr val="4BACC6">
                    <a:lumMod val="75000"/>
                  </a:srgbClr>
                </a:solidFill>
                <a:cs typeface="Arial" pitchFamily="34" charset="0"/>
              </a:rPr>
              <a:t>Европейские рекомендации по профилактике  сердечно-сосудистых </a:t>
            </a:r>
          </a:p>
          <a:p>
            <a:r>
              <a:rPr lang="ru-RU" sz="1200" b="1" dirty="0" smtClean="0">
                <a:solidFill>
                  <a:srgbClr val="4BACC6">
                    <a:lumMod val="75000"/>
                  </a:srgbClr>
                </a:solidFill>
                <a:cs typeface="Arial" pitchFamily="34" charset="0"/>
              </a:rPr>
              <a:t>заболеваний в клинической  практике</a:t>
            </a:r>
            <a:r>
              <a:rPr lang="en-US" sz="1200" b="1" dirty="0" smtClean="0">
                <a:solidFill>
                  <a:srgbClr val="4BACC6">
                    <a:lumMod val="75000"/>
                  </a:srgbClr>
                </a:solidFill>
                <a:cs typeface="Arial" pitchFamily="34" charset="0"/>
              </a:rPr>
              <a:t> 2016</a:t>
            </a:r>
            <a:endParaRPr lang="ru-RU" sz="1200" b="1" dirty="0" smtClean="0">
              <a:solidFill>
                <a:srgbClr val="4BACC6">
                  <a:lumMod val="75000"/>
                </a:srgbClr>
              </a:solidFill>
              <a:cs typeface="Arial" pitchFamily="34" charset="0"/>
            </a:endParaRPr>
          </a:p>
          <a:p>
            <a:r>
              <a:rPr lang="ru-RU" sz="1200" b="1" dirty="0" smtClean="0">
                <a:solidFill>
                  <a:srgbClr val="4BACC6">
                    <a:lumMod val="75000"/>
                  </a:srgbClr>
                </a:solidFill>
                <a:cs typeface="Arial" pitchFamily="34" charset="0"/>
              </a:rPr>
              <a:t>и Национальные рекомендации «Кардиоваскулярная профилактика 2017»</a:t>
            </a:r>
          </a:p>
          <a:p>
            <a:r>
              <a:rPr lang="ru-RU" sz="1200" b="1" dirty="0" smtClean="0">
                <a:solidFill>
                  <a:srgbClr val="4BACC6">
                    <a:lumMod val="75000"/>
                  </a:srgbClr>
                </a:solidFill>
                <a:cs typeface="Arial" pitchFamily="34" charset="0"/>
              </a:rPr>
              <a:t> </a:t>
            </a:r>
            <a:endParaRPr lang="ru-RU" sz="1200" b="1" dirty="0">
              <a:solidFill>
                <a:srgbClr val="4BACC6">
                  <a:lumMod val="75000"/>
                </a:srgbClr>
              </a:solidFill>
              <a:cs typeface="Arial" pitchFamily="34" charset="0"/>
            </a:endParaRPr>
          </a:p>
        </p:txBody>
      </p:sp>
    </p:spTree>
    <p:extLst>
      <p:ext uri="{BB962C8B-B14F-4D97-AF65-F5344CB8AC3E}">
        <p14:creationId xmlns:p14="http://schemas.microsoft.com/office/powerpoint/2010/main" val="1836696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22802" y="1220848"/>
            <a:ext cx="4104456" cy="4524315"/>
          </a:xfrm>
          <a:prstGeom prst="rect">
            <a:avLst/>
          </a:prstGeom>
          <a:noFill/>
        </p:spPr>
        <p:txBody>
          <a:bodyPr wrap="square" rtlCol="0">
            <a:spAutoFit/>
          </a:bodyPr>
          <a:lstStyle/>
          <a:p>
            <a:r>
              <a:rPr lang="ru-RU" sz="2400" b="1" dirty="0" smtClean="0">
                <a:solidFill>
                  <a:srgbClr val="C00000"/>
                </a:solidFill>
                <a:sym typeface="Wingdings"/>
              </a:rPr>
              <a:t>  </a:t>
            </a:r>
            <a:r>
              <a:rPr lang="ru-RU" sz="2400" b="1" dirty="0" smtClean="0">
                <a:solidFill>
                  <a:schemeClr val="accent5">
                    <a:lumMod val="50000"/>
                  </a:schemeClr>
                </a:solidFill>
              </a:rPr>
              <a:t>Нарушение целостности сосуда головного мозга, иными словами, его разрыв.</a:t>
            </a:r>
          </a:p>
          <a:p>
            <a:pPr marL="342900" indent="-342900">
              <a:buFont typeface="Wingdings" pitchFamily="2" charset="2"/>
              <a:buChar char="ü"/>
            </a:pPr>
            <a:endParaRPr lang="ru-RU" sz="2400" dirty="0" smtClean="0"/>
          </a:p>
          <a:p>
            <a:r>
              <a:rPr lang="ru-RU" sz="2400" b="1" dirty="0">
                <a:solidFill>
                  <a:srgbClr val="C00000"/>
                </a:solidFill>
                <a:sym typeface="Wingdings"/>
              </a:rPr>
              <a:t> </a:t>
            </a:r>
            <a:r>
              <a:rPr lang="ru-RU" sz="2400" b="1" dirty="0" smtClean="0">
                <a:solidFill>
                  <a:schemeClr val="accent5">
                    <a:lumMod val="50000"/>
                  </a:schemeClr>
                </a:solidFill>
              </a:rPr>
              <a:t>Кровь вытекает в ткани мозга, окружающие сосуд, пропитывает их и скапливается в прилежащих тканях. Создается повышенное давление на ткани мозга, тем самым нарушается его деятельность</a:t>
            </a:r>
            <a:endParaRPr lang="ru-RU" sz="2400" b="1" dirty="0">
              <a:solidFill>
                <a:schemeClr val="accent5">
                  <a:lumMod val="50000"/>
                </a:schemeClr>
              </a:solidFill>
            </a:endParaRPr>
          </a:p>
        </p:txBody>
      </p:sp>
      <p:sp>
        <p:nvSpPr>
          <p:cNvPr id="5" name="Заголовок 1"/>
          <p:cNvSpPr txBox="1">
            <a:spLocks/>
          </p:cNvSpPr>
          <p:nvPr/>
        </p:nvSpPr>
        <p:spPr>
          <a:xfrm>
            <a:off x="467544" y="188640"/>
            <a:ext cx="8208912"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solidFill>
                  <a:srgbClr val="C00000"/>
                </a:solidFill>
              </a:rPr>
              <a:t>Геморрагический инсульт</a:t>
            </a:r>
            <a:endParaRPr lang="ru-RU" sz="2800" b="1" dirty="0">
              <a:solidFill>
                <a:srgbClr val="C00000"/>
              </a:solidFill>
            </a:endParaRPr>
          </a:p>
        </p:txBody>
      </p:sp>
      <p:sp>
        <p:nvSpPr>
          <p:cNvPr id="7" name="Прямоугольник 6"/>
          <p:cNvSpPr/>
          <p:nvPr/>
        </p:nvSpPr>
        <p:spPr>
          <a:xfrm>
            <a:off x="596320" y="980728"/>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object 15"/>
          <p:cNvSpPr/>
          <p:nvPr/>
        </p:nvSpPr>
        <p:spPr>
          <a:xfrm>
            <a:off x="17130" y="2149321"/>
            <a:ext cx="4032448" cy="266736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722326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4422711"/>
            <a:ext cx="3098733" cy="236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96320" y="1196752"/>
            <a:ext cx="8008128" cy="4339650"/>
          </a:xfrm>
          <a:prstGeom prst="rect">
            <a:avLst/>
          </a:prstGeom>
        </p:spPr>
        <p:txBody>
          <a:bodyPr wrap="square">
            <a:spAutoFit/>
          </a:bodyPr>
          <a:lstStyle/>
          <a:p>
            <a:pPr algn="just"/>
            <a:r>
              <a:rPr lang="ru-RU" sz="2400" dirty="0" smtClean="0"/>
              <a:t> </a:t>
            </a:r>
            <a:r>
              <a:rPr lang="ru-RU" sz="2400" dirty="0">
                <a:solidFill>
                  <a:srgbClr val="C00000"/>
                </a:solidFill>
                <a:sym typeface="Wingdings"/>
              </a:rPr>
              <a:t> </a:t>
            </a:r>
            <a:r>
              <a:rPr lang="ru-RU" sz="2400" dirty="0" smtClean="0"/>
              <a:t>Сахарный диабет является независимым фактором риска развития мозгового инсульта </a:t>
            </a:r>
          </a:p>
          <a:p>
            <a:pPr marL="342900" indent="-342900" algn="just">
              <a:buFont typeface="Wingdings" pitchFamily="2" charset="2"/>
              <a:buChar char="ü"/>
            </a:pPr>
            <a:endParaRPr lang="ru-RU" sz="2400" dirty="0" smtClean="0"/>
          </a:p>
          <a:p>
            <a:pPr algn="just"/>
            <a:r>
              <a:rPr lang="ru-RU" sz="2400" dirty="0">
                <a:solidFill>
                  <a:srgbClr val="C00000"/>
                </a:solidFill>
                <a:sym typeface="Wingdings"/>
              </a:rPr>
              <a:t> </a:t>
            </a:r>
            <a:r>
              <a:rPr lang="ru-RU" sz="2400" dirty="0" smtClean="0"/>
              <a:t>У многих людей с сахарным диабетом также отмечается повышенное артериальное давление, высокий уровень холестерина в крови и избыточный вес. Это еще больше увеличивает риск развития инсульта</a:t>
            </a:r>
          </a:p>
          <a:p>
            <a:pPr marL="342900" indent="-342900" algn="just"/>
            <a:r>
              <a:rPr lang="ru-RU" sz="2400" dirty="0" smtClean="0"/>
              <a:t> </a:t>
            </a:r>
          </a:p>
          <a:p>
            <a:pPr algn="just"/>
            <a:r>
              <a:rPr lang="ru-RU" sz="2400" dirty="0">
                <a:solidFill>
                  <a:srgbClr val="C00000"/>
                </a:solidFill>
                <a:sym typeface="Wingdings"/>
              </a:rPr>
              <a:t> </a:t>
            </a:r>
            <a:r>
              <a:rPr lang="ru-RU" sz="2400" dirty="0" smtClean="0"/>
              <a:t>В настоящее время сахарный диабет</a:t>
            </a:r>
          </a:p>
          <a:p>
            <a:pPr algn="just"/>
            <a:r>
              <a:rPr lang="ru-RU" sz="2400" dirty="0" smtClean="0"/>
              <a:t>хорошо поддается лечению и контролю</a:t>
            </a:r>
          </a:p>
          <a:p>
            <a:pPr algn="just">
              <a:buFont typeface="Wingdings" pitchFamily="2" charset="2"/>
              <a:buChar char="ü"/>
            </a:pPr>
            <a:endParaRPr lang="ru-RU" b="1" dirty="0" smtClean="0"/>
          </a:p>
          <a:p>
            <a:r>
              <a:rPr lang="ru-RU" b="1" dirty="0" smtClean="0"/>
              <a:t> </a:t>
            </a:r>
            <a:endParaRPr lang="ru-RU" dirty="0"/>
          </a:p>
        </p:txBody>
      </p:sp>
      <p:sp>
        <p:nvSpPr>
          <p:cNvPr id="5" name="Прямоугольник 4"/>
          <p:cNvSpPr/>
          <p:nvPr/>
        </p:nvSpPr>
        <p:spPr>
          <a:xfrm>
            <a:off x="323528" y="260648"/>
            <a:ext cx="8538566" cy="523220"/>
          </a:xfrm>
          <a:prstGeom prst="rect">
            <a:avLst/>
          </a:prstGeom>
        </p:spPr>
        <p:txBody>
          <a:bodyPr wrap="square">
            <a:spAutoFit/>
          </a:bodyPr>
          <a:lstStyle/>
          <a:p>
            <a:pPr algn="ctr"/>
            <a:r>
              <a:rPr lang="ru-RU" sz="2800" b="1" dirty="0" smtClean="0">
                <a:solidFill>
                  <a:srgbClr val="4BACC6">
                    <a:lumMod val="50000"/>
                  </a:srgbClr>
                </a:solidFill>
              </a:rPr>
              <a:t>Факторы риска инсульта: сахарный диабет</a:t>
            </a:r>
            <a:endParaRPr lang="ru-RU" sz="2800" b="1" dirty="0">
              <a:solidFill>
                <a:srgbClr val="C00000"/>
              </a:solidFill>
            </a:endParaRPr>
          </a:p>
        </p:txBody>
      </p:sp>
      <p:sp>
        <p:nvSpPr>
          <p:cNvPr id="7" name="Прямоугольник 6"/>
          <p:cNvSpPr/>
          <p:nvPr/>
        </p:nvSpPr>
        <p:spPr>
          <a:xfrm>
            <a:off x="596320" y="980728"/>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 y="0"/>
            <a:ext cx="9144001" cy="1268760"/>
          </a:xfrm>
          <a:solidFill>
            <a:srgbClr val="00B050"/>
          </a:solidFill>
        </p:spPr>
        <p:style>
          <a:lnRef idx="0">
            <a:schemeClr val="accent3"/>
          </a:lnRef>
          <a:fillRef idx="3">
            <a:schemeClr val="accent3"/>
          </a:fillRef>
          <a:effectRef idx="3">
            <a:schemeClr val="accent3"/>
          </a:effectRef>
          <a:fontRef idx="minor">
            <a:schemeClr val="lt1"/>
          </a:fontRef>
        </p:style>
        <p:txBody>
          <a:bodyPr>
            <a:normAutofit/>
          </a:bodyPr>
          <a:lstStyle/>
          <a:p>
            <a:r>
              <a:rPr lang="ru-RU" sz="2800" b="1" dirty="0" smtClean="0">
                <a:solidFill>
                  <a:schemeClr val="bg1"/>
                </a:solidFill>
              </a:rPr>
              <a:t>К  какому уровню артериального давления нужно стремиться больным с сахарным диабетом?</a:t>
            </a:r>
            <a:endParaRPr lang="ru-RU" sz="2800" b="1" dirty="0">
              <a:solidFill>
                <a:schemeClr val="bg1"/>
              </a:solidFill>
            </a:endParaRPr>
          </a:p>
        </p:txBody>
      </p:sp>
      <p:sp>
        <p:nvSpPr>
          <p:cNvPr id="5" name="Содержимое 4"/>
          <p:cNvSpPr>
            <a:spLocks noGrp="1"/>
          </p:cNvSpPr>
          <p:nvPr>
            <p:ph idx="1"/>
          </p:nvPr>
        </p:nvSpPr>
        <p:spPr>
          <a:xfrm>
            <a:off x="323528" y="1916833"/>
            <a:ext cx="8496944" cy="2952328"/>
          </a:xfrm>
        </p:spPr>
        <p:txBody>
          <a:bodyPr/>
          <a:lstStyle/>
          <a:p>
            <a:pPr marL="0" indent="0">
              <a:buNone/>
            </a:pPr>
            <a:r>
              <a:rPr lang="ru-RU" dirty="0" smtClean="0">
                <a:solidFill>
                  <a:srgbClr val="C00000"/>
                </a:solidFill>
              </a:rPr>
              <a:t>1</a:t>
            </a:r>
            <a:r>
              <a:rPr lang="ru-RU" dirty="0" smtClean="0"/>
              <a:t>. ≤ 140/90 мм </a:t>
            </a:r>
            <a:r>
              <a:rPr lang="ru-RU" dirty="0" err="1" smtClean="0"/>
              <a:t>рт</a:t>
            </a:r>
            <a:r>
              <a:rPr lang="ru-RU" dirty="0" smtClean="0"/>
              <a:t>. ст.</a:t>
            </a:r>
          </a:p>
          <a:p>
            <a:pPr marL="0" indent="0">
              <a:buNone/>
            </a:pPr>
            <a:r>
              <a:rPr lang="ru-RU" dirty="0" smtClean="0">
                <a:solidFill>
                  <a:srgbClr val="C00000"/>
                </a:solidFill>
              </a:rPr>
              <a:t>2</a:t>
            </a:r>
            <a:r>
              <a:rPr lang="ru-RU" dirty="0" smtClean="0"/>
              <a:t>. ≤ 140/85 мм </a:t>
            </a:r>
            <a:r>
              <a:rPr lang="ru-RU" dirty="0" err="1" smtClean="0"/>
              <a:t>рт</a:t>
            </a:r>
            <a:r>
              <a:rPr lang="ru-RU" dirty="0" smtClean="0"/>
              <a:t>. ст.</a:t>
            </a:r>
          </a:p>
          <a:p>
            <a:pPr marL="0" indent="0">
              <a:buNone/>
            </a:pPr>
            <a:r>
              <a:rPr lang="ru-RU" dirty="0" smtClean="0">
                <a:solidFill>
                  <a:srgbClr val="C00000"/>
                </a:solidFill>
              </a:rPr>
              <a:t>3</a:t>
            </a:r>
            <a:r>
              <a:rPr lang="ru-RU" dirty="0" smtClean="0"/>
              <a:t>. ≤ 120/80 мм </a:t>
            </a:r>
            <a:r>
              <a:rPr lang="ru-RU" dirty="0" err="1" smtClean="0"/>
              <a:t>рт</a:t>
            </a:r>
            <a:r>
              <a:rPr lang="ru-RU" dirty="0" smtClean="0"/>
              <a:t>. ст.</a:t>
            </a:r>
          </a:p>
          <a:p>
            <a:pPr marL="0" indent="0">
              <a:buNone/>
            </a:pPr>
            <a:r>
              <a:rPr lang="ru-RU" dirty="0" smtClean="0">
                <a:solidFill>
                  <a:srgbClr val="C00000"/>
                </a:solidFill>
              </a:rPr>
              <a:t>4</a:t>
            </a:r>
            <a:r>
              <a:rPr lang="ru-RU" dirty="0" smtClean="0"/>
              <a:t>. Ориентироваться по самочувствию человека</a:t>
            </a:r>
            <a:endParaRPr lang="ru-RU" dirty="0"/>
          </a:p>
        </p:txBody>
      </p:sp>
      <p:pic>
        <p:nvPicPr>
          <p:cNvPr id="6" name="Picture 2" descr="C:\Documents and Settings\Admin\Рабочий стол\картинки\для школы картинки\давление.jpg"/>
          <p:cNvPicPr>
            <a:picLocks noChangeAspect="1" noChangeArrowheads="1"/>
          </p:cNvPicPr>
          <p:nvPr/>
        </p:nvPicPr>
        <p:blipFill>
          <a:blip r:embed="rId2" cstate="print"/>
          <a:srcRect/>
          <a:stretch>
            <a:fillRect/>
          </a:stretch>
        </p:blipFill>
        <p:spPr bwMode="auto">
          <a:xfrm>
            <a:off x="6156176" y="4869160"/>
            <a:ext cx="2987825" cy="1988841"/>
          </a:xfrm>
          <a:prstGeom prst="rect">
            <a:avLst/>
          </a:prstGeom>
          <a:noFill/>
          <a:ln w="9525">
            <a:noFill/>
            <a:miter lim="800000"/>
            <a:headEnd/>
            <a:tailEnd/>
          </a:ln>
        </p:spPr>
      </p:pic>
    </p:spTree>
    <p:extLst>
      <p:ext uri="{BB962C8B-B14F-4D97-AF65-F5344CB8AC3E}">
        <p14:creationId xmlns:p14="http://schemas.microsoft.com/office/powerpoint/2010/main" val="2305812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 y="0"/>
            <a:ext cx="9144001" cy="1268760"/>
          </a:xfrm>
          <a:solidFill>
            <a:srgbClr val="00B050"/>
          </a:solidFill>
        </p:spPr>
        <p:style>
          <a:lnRef idx="0">
            <a:schemeClr val="accent3"/>
          </a:lnRef>
          <a:fillRef idx="3">
            <a:schemeClr val="accent3"/>
          </a:fillRef>
          <a:effectRef idx="3">
            <a:schemeClr val="accent3"/>
          </a:effectRef>
          <a:fontRef idx="minor">
            <a:schemeClr val="lt1"/>
          </a:fontRef>
        </p:style>
        <p:txBody>
          <a:bodyPr>
            <a:normAutofit/>
          </a:bodyPr>
          <a:lstStyle/>
          <a:p>
            <a:r>
              <a:rPr lang="ru-RU" sz="2800" b="1" dirty="0" smtClean="0">
                <a:solidFill>
                  <a:schemeClr val="bg1"/>
                </a:solidFill>
              </a:rPr>
              <a:t>К  какому уровню артериального давления нужно стремиться больным с сахарным диабетом?</a:t>
            </a:r>
            <a:endParaRPr lang="ru-RU" sz="2800" b="1" dirty="0">
              <a:solidFill>
                <a:schemeClr val="bg1"/>
              </a:solidFill>
            </a:endParaRPr>
          </a:p>
        </p:txBody>
      </p:sp>
      <p:sp>
        <p:nvSpPr>
          <p:cNvPr id="5" name="Содержимое 4"/>
          <p:cNvSpPr>
            <a:spLocks noGrp="1"/>
          </p:cNvSpPr>
          <p:nvPr>
            <p:ph idx="1"/>
          </p:nvPr>
        </p:nvSpPr>
        <p:spPr>
          <a:xfrm>
            <a:off x="323528" y="1916833"/>
            <a:ext cx="8496944" cy="2952328"/>
          </a:xfrm>
        </p:spPr>
        <p:txBody>
          <a:bodyPr/>
          <a:lstStyle/>
          <a:p>
            <a:pPr marL="0" indent="0">
              <a:buNone/>
            </a:pPr>
            <a:r>
              <a:rPr lang="ru-RU" dirty="0" smtClean="0">
                <a:solidFill>
                  <a:srgbClr val="C00000"/>
                </a:solidFill>
              </a:rPr>
              <a:t>1</a:t>
            </a:r>
            <a:r>
              <a:rPr lang="ru-RU" dirty="0" smtClean="0"/>
              <a:t>. ≤ 140/90 мм </a:t>
            </a:r>
            <a:r>
              <a:rPr lang="ru-RU" dirty="0" err="1" smtClean="0"/>
              <a:t>рт</a:t>
            </a:r>
            <a:r>
              <a:rPr lang="ru-RU" dirty="0" smtClean="0"/>
              <a:t>. ст.</a:t>
            </a:r>
          </a:p>
          <a:p>
            <a:pPr marL="0" indent="0">
              <a:buNone/>
            </a:pPr>
            <a:r>
              <a:rPr lang="ru-RU" dirty="0" smtClean="0">
                <a:solidFill>
                  <a:srgbClr val="C00000"/>
                </a:solidFill>
              </a:rPr>
              <a:t>2</a:t>
            </a:r>
            <a:r>
              <a:rPr lang="ru-RU" dirty="0" smtClean="0"/>
              <a:t>. </a:t>
            </a:r>
            <a:r>
              <a:rPr lang="ru-RU" b="1" dirty="0" smtClean="0">
                <a:solidFill>
                  <a:srgbClr val="C00000"/>
                </a:solidFill>
              </a:rPr>
              <a:t>≤ 140/85 мм </a:t>
            </a:r>
            <a:r>
              <a:rPr lang="ru-RU" b="1" dirty="0" err="1" smtClean="0">
                <a:solidFill>
                  <a:srgbClr val="C00000"/>
                </a:solidFill>
              </a:rPr>
              <a:t>рт</a:t>
            </a:r>
            <a:r>
              <a:rPr lang="ru-RU" b="1" dirty="0" smtClean="0">
                <a:solidFill>
                  <a:srgbClr val="C00000"/>
                </a:solidFill>
              </a:rPr>
              <a:t>. ст.</a:t>
            </a:r>
          </a:p>
          <a:p>
            <a:pPr marL="0" indent="0">
              <a:buNone/>
            </a:pPr>
            <a:r>
              <a:rPr lang="ru-RU" dirty="0" smtClean="0">
                <a:solidFill>
                  <a:srgbClr val="C00000"/>
                </a:solidFill>
              </a:rPr>
              <a:t>3</a:t>
            </a:r>
            <a:r>
              <a:rPr lang="ru-RU" dirty="0" smtClean="0"/>
              <a:t>. ≤ 120/80 мм </a:t>
            </a:r>
            <a:r>
              <a:rPr lang="ru-RU" dirty="0" err="1" smtClean="0"/>
              <a:t>рт</a:t>
            </a:r>
            <a:r>
              <a:rPr lang="ru-RU" dirty="0" smtClean="0"/>
              <a:t>. ст.</a:t>
            </a:r>
          </a:p>
          <a:p>
            <a:pPr marL="0" indent="0">
              <a:buNone/>
            </a:pPr>
            <a:r>
              <a:rPr lang="ru-RU" dirty="0" smtClean="0">
                <a:solidFill>
                  <a:srgbClr val="C00000"/>
                </a:solidFill>
              </a:rPr>
              <a:t>4</a:t>
            </a:r>
            <a:r>
              <a:rPr lang="ru-RU" dirty="0" smtClean="0"/>
              <a:t>. Ориентироваться по самочувствию человека</a:t>
            </a:r>
            <a:endParaRPr lang="ru-RU" dirty="0"/>
          </a:p>
        </p:txBody>
      </p:sp>
      <p:pic>
        <p:nvPicPr>
          <p:cNvPr id="6" name="Picture 2" descr="C:\Documents and Settings\Admin\Рабочий стол\картинки\для школы картинки\давление.jpg"/>
          <p:cNvPicPr>
            <a:picLocks noChangeAspect="1" noChangeArrowheads="1"/>
          </p:cNvPicPr>
          <p:nvPr/>
        </p:nvPicPr>
        <p:blipFill>
          <a:blip r:embed="rId2" cstate="print"/>
          <a:srcRect/>
          <a:stretch>
            <a:fillRect/>
          </a:stretch>
        </p:blipFill>
        <p:spPr bwMode="auto">
          <a:xfrm>
            <a:off x="6156176" y="4869160"/>
            <a:ext cx="2987825" cy="1988841"/>
          </a:xfrm>
          <a:prstGeom prst="rect">
            <a:avLst/>
          </a:prstGeom>
          <a:noFill/>
          <a:ln w="9525">
            <a:noFill/>
            <a:miter lim="800000"/>
            <a:headEnd/>
            <a:tailEnd/>
          </a:ln>
        </p:spPr>
      </p:pic>
    </p:spTree>
    <p:extLst>
      <p:ext uri="{BB962C8B-B14F-4D97-AF65-F5344CB8AC3E}">
        <p14:creationId xmlns:p14="http://schemas.microsoft.com/office/powerpoint/2010/main" val="13677064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ext Box 7"/>
          <p:cNvSpPr txBox="1">
            <a:spLocks noChangeArrowheads="1"/>
          </p:cNvSpPr>
          <p:nvPr/>
        </p:nvSpPr>
        <p:spPr bwMode="auto">
          <a:xfrm>
            <a:off x="179512" y="188913"/>
            <a:ext cx="8568952" cy="461665"/>
          </a:xfrm>
          <a:prstGeom prst="rect">
            <a:avLst/>
          </a:prstGeom>
          <a:noFill/>
          <a:ln w="12700">
            <a:noFill/>
            <a:miter lim="800000"/>
            <a:headEnd type="none" w="sm" len="sm"/>
            <a:tailEnd type="none" w="sm" len="sm"/>
          </a:ln>
          <a:effectLst/>
        </p:spPr>
        <p:txBody>
          <a:bodyPr wrap="square">
            <a:spAutoFit/>
          </a:bodyPr>
          <a:lstStyle/>
          <a:p>
            <a:pPr eaLnBrk="0" hangingPunct="0"/>
            <a:r>
              <a:rPr lang="ru-RU" sz="2400" b="1" dirty="0" smtClean="0">
                <a:solidFill>
                  <a:srgbClr val="C00000"/>
                </a:solidFill>
                <a:effectLst>
                  <a:outerShdw blurRad="38100" dist="38100" dir="2700000" algn="tl">
                    <a:srgbClr val="000000">
                      <a:alpha val="43137"/>
                    </a:srgbClr>
                  </a:outerShdw>
                </a:effectLst>
                <a:cs typeface="Arial" charset="0"/>
              </a:rPr>
              <a:t>  Холестерин</a:t>
            </a:r>
            <a:endParaRPr lang="en-US" sz="2400" b="1" dirty="0">
              <a:solidFill>
                <a:srgbClr val="C00000"/>
              </a:solidFill>
              <a:effectLst>
                <a:outerShdw blurRad="38100" dist="38100" dir="2700000" algn="tl">
                  <a:srgbClr val="000000">
                    <a:alpha val="43137"/>
                  </a:srgbClr>
                </a:outerShdw>
              </a:effectLst>
              <a:latin typeface="Times New Roman" pitchFamily="18" charset="0"/>
            </a:endParaRPr>
          </a:p>
        </p:txBody>
      </p:sp>
      <p:sp>
        <p:nvSpPr>
          <p:cNvPr id="14" name="Rectangle 5"/>
          <p:cNvSpPr>
            <a:spLocks noChangeArrowheads="1"/>
          </p:cNvSpPr>
          <p:nvPr/>
        </p:nvSpPr>
        <p:spPr bwMode="auto">
          <a:xfrm>
            <a:off x="2124075" y="6354763"/>
            <a:ext cx="5616575" cy="242887"/>
          </a:xfrm>
          <a:prstGeom prst="rect">
            <a:avLst/>
          </a:prstGeom>
          <a:noFill/>
          <a:ln w="9525">
            <a:noFill/>
            <a:miter lim="800000"/>
            <a:headEnd/>
            <a:tailEnd/>
          </a:ln>
          <a:effectLst/>
        </p:spPr>
        <p:txBody>
          <a:bodyPr wrap="none" anchor="ctr"/>
          <a:lstStyle/>
          <a:p>
            <a:pPr algn="ctr"/>
            <a:r>
              <a:rPr lang="ru-RU" sz="1400" b="1" i="1" dirty="0">
                <a:solidFill>
                  <a:prstClr val="white"/>
                </a:solidFill>
                <a:cs typeface="Arial" pitchFamily="34" charset="0"/>
              </a:rPr>
              <a:t>Федеральный центр здоровья. </a:t>
            </a:r>
            <a:r>
              <a:rPr lang="ru-RU" sz="1400" b="1" i="1" dirty="0" smtClean="0">
                <a:solidFill>
                  <a:prstClr val="white"/>
                </a:solidFill>
                <a:cs typeface="Arial" pitchFamily="34" charset="0"/>
              </a:rPr>
              <a:t>Школа коррекции избыточной  массы тела и ожирения , </a:t>
            </a:r>
            <a:r>
              <a:rPr lang="ru-RU" sz="1400" b="1" i="1" dirty="0">
                <a:solidFill>
                  <a:prstClr val="white"/>
                </a:solidFill>
                <a:cs typeface="Arial" pitchFamily="34" charset="0"/>
              </a:rPr>
              <a:t>Москва </a:t>
            </a:r>
            <a:r>
              <a:rPr lang="ru-RU" sz="1400" b="1" i="1" dirty="0" smtClean="0">
                <a:solidFill>
                  <a:prstClr val="white"/>
                </a:solidFill>
                <a:cs typeface="Arial" pitchFamily="34" charset="0"/>
              </a:rPr>
              <a:t>2014</a:t>
            </a:r>
            <a:endParaRPr lang="ru-RU" sz="1400" b="1" i="1" dirty="0">
              <a:solidFill>
                <a:prstClr val="white"/>
              </a:solidFill>
              <a:cs typeface="Arial" pitchFamily="34" charset="0"/>
            </a:endParaRPr>
          </a:p>
        </p:txBody>
      </p:sp>
      <p:sp>
        <p:nvSpPr>
          <p:cNvPr id="16" name="Прямоугольник 15"/>
          <p:cNvSpPr/>
          <p:nvPr/>
        </p:nvSpPr>
        <p:spPr>
          <a:xfrm>
            <a:off x="323528" y="620688"/>
            <a:ext cx="8820472" cy="923330"/>
          </a:xfrm>
          <a:prstGeom prst="rect">
            <a:avLst/>
          </a:prstGeom>
        </p:spPr>
        <p:txBody>
          <a:bodyPr wrap="square">
            <a:spAutoFit/>
          </a:bodyPr>
          <a:lstStyle/>
          <a:p>
            <a:r>
              <a:rPr lang="ru-RU" dirty="0" smtClean="0">
                <a:solidFill>
                  <a:prstClr val="black"/>
                </a:solidFill>
              </a:rPr>
              <a:t>Это жироподобное вещество, которое выполняет в организме функцию своего рода строительного материала. Холестерин содержится в мембранах всех клеток нашего организма, из него синтезируются желчные кислоты и многие гормоны. </a:t>
            </a:r>
            <a:endParaRPr lang="ru-RU" dirty="0">
              <a:solidFill>
                <a:prstClr val="black"/>
              </a:solidFill>
            </a:endParaRPr>
          </a:p>
        </p:txBody>
      </p:sp>
      <p:sp>
        <p:nvSpPr>
          <p:cNvPr id="17" name="Text Box 7"/>
          <p:cNvSpPr txBox="1">
            <a:spLocks noChangeArrowheads="1"/>
          </p:cNvSpPr>
          <p:nvPr/>
        </p:nvSpPr>
        <p:spPr bwMode="auto">
          <a:xfrm>
            <a:off x="251520" y="1527175"/>
            <a:ext cx="3456384" cy="461665"/>
          </a:xfrm>
          <a:prstGeom prst="rect">
            <a:avLst/>
          </a:prstGeom>
          <a:noFill/>
          <a:ln w="12700">
            <a:noFill/>
            <a:miter lim="800000"/>
            <a:headEnd type="none" w="sm" len="sm"/>
            <a:tailEnd type="none" w="sm" len="sm"/>
          </a:ln>
          <a:effectLst/>
        </p:spPr>
        <p:txBody>
          <a:bodyPr wrap="square">
            <a:spAutoFit/>
          </a:bodyPr>
          <a:lstStyle/>
          <a:p>
            <a:pPr eaLnBrk="0" hangingPunct="0"/>
            <a:r>
              <a:rPr lang="ru-RU" sz="2400" b="1" dirty="0" smtClean="0">
                <a:solidFill>
                  <a:srgbClr val="C00000"/>
                </a:solidFill>
                <a:effectLst>
                  <a:outerShdw blurRad="38100" dist="38100" dir="2700000" algn="tl">
                    <a:srgbClr val="000000">
                      <a:alpha val="43137"/>
                    </a:srgbClr>
                  </a:outerShdw>
                </a:effectLst>
                <a:cs typeface="Arial" charset="0"/>
              </a:rPr>
              <a:t>Откуда он берется?</a:t>
            </a:r>
            <a:endParaRPr lang="en-US" sz="2400" b="1" dirty="0">
              <a:solidFill>
                <a:srgbClr val="C00000"/>
              </a:solidFill>
              <a:effectLst>
                <a:outerShdw blurRad="38100" dist="38100" dir="2700000" algn="tl">
                  <a:srgbClr val="000000">
                    <a:alpha val="43137"/>
                  </a:srgbClr>
                </a:outerShdw>
              </a:effectLst>
              <a:latin typeface="Times New Roman" pitchFamily="18" charset="0"/>
            </a:endParaRPr>
          </a:p>
        </p:txBody>
      </p:sp>
      <p:sp>
        <p:nvSpPr>
          <p:cNvPr id="18" name="Прямоугольник 17"/>
          <p:cNvSpPr/>
          <p:nvPr/>
        </p:nvSpPr>
        <p:spPr>
          <a:xfrm>
            <a:off x="323528" y="2023680"/>
            <a:ext cx="4320480" cy="923330"/>
          </a:xfrm>
          <a:prstGeom prst="rect">
            <a:avLst/>
          </a:prstGeom>
        </p:spPr>
        <p:txBody>
          <a:bodyPr wrap="square">
            <a:spAutoFit/>
          </a:bodyPr>
          <a:lstStyle/>
          <a:p>
            <a:r>
              <a:rPr lang="ru-RU" dirty="0" smtClean="0">
                <a:solidFill>
                  <a:prstClr val="black"/>
                </a:solidFill>
              </a:rPr>
              <a:t>Холестерин синтезируется в печени. Некоторое количество холестерина  мы получаем с пищей. </a:t>
            </a:r>
            <a:endParaRPr lang="ru-RU" dirty="0">
              <a:solidFill>
                <a:prstClr val="black"/>
              </a:solidFill>
            </a:endParaRPr>
          </a:p>
        </p:txBody>
      </p:sp>
      <p:pic>
        <p:nvPicPr>
          <p:cNvPr id="50180" name="Picture 4"/>
          <p:cNvPicPr>
            <a:picLocks noChangeAspect="1" noChangeArrowheads="1"/>
          </p:cNvPicPr>
          <p:nvPr/>
        </p:nvPicPr>
        <p:blipFill>
          <a:blip r:embed="rId2" cstate="print"/>
          <a:srcRect/>
          <a:stretch>
            <a:fillRect/>
          </a:stretch>
        </p:blipFill>
        <p:spPr bwMode="auto">
          <a:xfrm>
            <a:off x="4254555" y="1509514"/>
            <a:ext cx="4709933" cy="2207518"/>
          </a:xfrm>
          <a:prstGeom prst="rect">
            <a:avLst/>
          </a:prstGeom>
          <a:noFill/>
          <a:ln w="9525">
            <a:noFill/>
            <a:miter lim="800000"/>
            <a:headEnd/>
            <a:tailEnd/>
          </a:ln>
        </p:spPr>
      </p:pic>
      <p:sp>
        <p:nvSpPr>
          <p:cNvPr id="22" name="TextBox 21"/>
          <p:cNvSpPr txBox="1"/>
          <p:nvPr/>
        </p:nvSpPr>
        <p:spPr>
          <a:xfrm>
            <a:off x="2124075" y="3918600"/>
            <a:ext cx="6840760" cy="2585323"/>
          </a:xfrm>
          <a:prstGeom prst="rect">
            <a:avLst/>
          </a:prstGeom>
          <a:noFill/>
        </p:spPr>
        <p:txBody>
          <a:bodyPr wrap="square" rtlCol="0">
            <a:spAutoFit/>
          </a:bodyPr>
          <a:lstStyle/>
          <a:p>
            <a:r>
              <a:rPr lang="ru-RU" dirty="0" smtClean="0">
                <a:solidFill>
                  <a:prstClr val="black"/>
                </a:solidFill>
              </a:rPr>
              <a:t>Холестерин в </a:t>
            </a:r>
            <a:r>
              <a:rPr lang="ru-RU" b="1" dirty="0" err="1" smtClean="0">
                <a:solidFill>
                  <a:srgbClr val="C00000"/>
                </a:solidFill>
              </a:rPr>
              <a:t>липопротеинах</a:t>
            </a:r>
            <a:r>
              <a:rPr lang="ru-RU" b="1" dirty="0" smtClean="0">
                <a:solidFill>
                  <a:srgbClr val="C00000"/>
                </a:solidFill>
              </a:rPr>
              <a:t> низкой плотности (ЛНП)  </a:t>
            </a:r>
            <a:r>
              <a:rPr lang="ru-RU" dirty="0" smtClean="0">
                <a:solidFill>
                  <a:prstClr val="black"/>
                </a:solidFill>
              </a:rPr>
              <a:t>называют «плохим холестерином»,  поскольку его избыточное количество  может откладываться внутри артериальной стенки, образуя атеросклеротические бляшки, что может привести к инфаркту миокарда и инсульту.</a:t>
            </a:r>
            <a:br>
              <a:rPr lang="ru-RU" dirty="0" smtClean="0">
                <a:solidFill>
                  <a:prstClr val="black"/>
                </a:solidFill>
              </a:rPr>
            </a:br>
            <a:r>
              <a:rPr lang="ru-RU" dirty="0" smtClean="0">
                <a:solidFill>
                  <a:prstClr val="black"/>
                </a:solidFill>
              </a:rPr>
              <a:t>Холестерин в </a:t>
            </a:r>
            <a:r>
              <a:rPr lang="ru-RU" b="1" dirty="0" err="1" smtClean="0">
                <a:solidFill>
                  <a:srgbClr val="00B050"/>
                </a:solidFill>
              </a:rPr>
              <a:t>липопротеинах</a:t>
            </a:r>
            <a:r>
              <a:rPr lang="ru-RU" b="1" dirty="0" smtClean="0">
                <a:solidFill>
                  <a:srgbClr val="00B050"/>
                </a:solidFill>
              </a:rPr>
              <a:t> высокой плотности (ЛВП)</a:t>
            </a:r>
            <a:r>
              <a:rPr lang="ru-RU" dirty="0" smtClean="0">
                <a:solidFill>
                  <a:srgbClr val="00B050"/>
                </a:solidFill>
              </a:rPr>
              <a:t> </a:t>
            </a:r>
            <a:r>
              <a:rPr lang="ru-RU" dirty="0" smtClean="0">
                <a:solidFill>
                  <a:prstClr val="black"/>
                </a:solidFill>
              </a:rPr>
              <a:t>называют «хорошим» холестерином,  поскольку эти </a:t>
            </a:r>
            <a:r>
              <a:rPr lang="ru-RU" dirty="0" err="1" smtClean="0">
                <a:solidFill>
                  <a:prstClr val="black"/>
                </a:solidFill>
              </a:rPr>
              <a:t>липопротеины</a:t>
            </a:r>
            <a:r>
              <a:rPr lang="ru-RU" dirty="0" smtClean="0">
                <a:solidFill>
                  <a:prstClr val="black"/>
                </a:solidFill>
              </a:rPr>
              <a:t> уносят холестерин из артерий и, таким образом, участвуют в защите от инфаркта и инсульта. </a:t>
            </a:r>
            <a:endParaRPr lang="ru-RU" dirty="0">
              <a:solidFill>
                <a:prstClr val="black"/>
              </a:solidFill>
            </a:endParaRPr>
          </a:p>
        </p:txBody>
      </p:sp>
      <p:pic>
        <p:nvPicPr>
          <p:cNvPr id="24" name="Picture 8"/>
          <p:cNvPicPr>
            <a:picLocks noChangeAspect="1" noChangeArrowheads="1"/>
          </p:cNvPicPr>
          <p:nvPr/>
        </p:nvPicPr>
        <p:blipFill>
          <a:blip r:embed="rId3" cstate="print"/>
          <a:srcRect/>
          <a:stretch>
            <a:fillRect/>
          </a:stretch>
        </p:blipFill>
        <p:spPr bwMode="auto">
          <a:xfrm>
            <a:off x="101800" y="4028197"/>
            <a:ext cx="2039804" cy="1700808"/>
          </a:xfrm>
          <a:prstGeom prst="rect">
            <a:avLst/>
          </a:prstGeom>
          <a:noFill/>
        </p:spPr>
      </p:pic>
      <p:sp>
        <p:nvSpPr>
          <p:cNvPr id="25" name="Прямоугольник 24"/>
          <p:cNvSpPr/>
          <p:nvPr/>
        </p:nvSpPr>
        <p:spPr>
          <a:xfrm>
            <a:off x="395536" y="3549268"/>
            <a:ext cx="8496944" cy="369332"/>
          </a:xfrm>
          <a:prstGeom prst="rect">
            <a:avLst/>
          </a:prstGeom>
        </p:spPr>
        <p:txBody>
          <a:bodyPr wrap="square">
            <a:spAutoFit/>
          </a:bodyPr>
          <a:lstStyle/>
          <a:p>
            <a:r>
              <a:rPr lang="ru-RU" b="1" dirty="0" smtClean="0">
                <a:solidFill>
                  <a:srgbClr val="C00000"/>
                </a:solidFill>
                <a:effectLst>
                  <a:outerShdw blurRad="38100" dist="38100" dir="2700000" algn="tl">
                    <a:srgbClr val="000000">
                      <a:alpha val="43137"/>
                    </a:srgbClr>
                  </a:outerShdw>
                </a:effectLst>
              </a:rPr>
              <a:t>Холестерин </a:t>
            </a:r>
            <a:r>
              <a:rPr lang="ru-RU" dirty="0" smtClean="0">
                <a:solidFill>
                  <a:prstClr val="black"/>
                </a:solidFill>
              </a:rPr>
              <a:t>переносится с кровью в виде комплексов с белками – </a:t>
            </a:r>
            <a:r>
              <a:rPr lang="ru-RU" b="1" dirty="0" smtClean="0">
                <a:solidFill>
                  <a:srgbClr val="C00000"/>
                </a:solidFill>
              </a:rPr>
              <a:t>липопротеинов </a:t>
            </a:r>
          </a:p>
        </p:txBody>
      </p:sp>
    </p:spTree>
    <p:extLst>
      <p:ext uri="{BB962C8B-B14F-4D97-AF65-F5344CB8AC3E}">
        <p14:creationId xmlns:p14="http://schemas.microsoft.com/office/powerpoint/2010/main" val="1777072451"/>
      </p:ext>
    </p:extLst>
  </p:cSld>
  <p:clrMapOvr>
    <a:masterClrMapping/>
  </p:clrMapOvr>
  <p:transition>
    <p:blinds/>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0" y="6165850"/>
            <a:ext cx="9144000" cy="692150"/>
          </a:xfrm>
          <a:prstGeom prst="rect">
            <a:avLst/>
          </a:prstGeom>
          <a:solidFill>
            <a:srgbClr val="009900"/>
          </a:solidFill>
          <a:ln w="9525">
            <a:solidFill>
              <a:schemeClr val="tx1"/>
            </a:solidFill>
            <a:miter lim="800000"/>
            <a:headEnd/>
            <a:tailEnd/>
          </a:ln>
          <a:effectLst/>
        </p:spPr>
        <p:txBody>
          <a:bodyPr wrap="none" anchor="ctr"/>
          <a:lstStyle/>
          <a:p>
            <a:endParaRPr lang="ru-RU">
              <a:solidFill>
                <a:prstClr val="black"/>
              </a:solidFill>
            </a:endParaRPr>
          </a:p>
        </p:txBody>
      </p:sp>
      <p:sp>
        <p:nvSpPr>
          <p:cNvPr id="8204" name="AutoShape 12"/>
          <p:cNvSpPr>
            <a:spLocks noChangeArrowheads="1"/>
          </p:cNvSpPr>
          <p:nvPr/>
        </p:nvSpPr>
        <p:spPr bwMode="auto">
          <a:xfrm>
            <a:off x="323528" y="188640"/>
            <a:ext cx="8568952" cy="1516521"/>
          </a:xfrm>
          <a:prstGeom prst="foldedCorner">
            <a:avLst>
              <a:gd name="adj" fmla="val 12500"/>
            </a:avLst>
          </a:prstGeom>
          <a:noFill/>
          <a:ln w="9525">
            <a:noFill/>
            <a:round/>
            <a:headEnd/>
            <a:tailEnd/>
          </a:ln>
          <a:effectLst/>
        </p:spPr>
        <p:txBody>
          <a:bodyPr wrap="none" anchor="ctr"/>
          <a:lstStyle/>
          <a:p>
            <a:endParaRPr lang="ru-RU">
              <a:solidFill>
                <a:prstClr val="black"/>
              </a:solidFill>
            </a:endParaRPr>
          </a:p>
        </p:txBody>
      </p:sp>
      <p:sp>
        <p:nvSpPr>
          <p:cNvPr id="8199" name="Rectangle 7"/>
          <p:cNvSpPr>
            <a:spLocks noChangeArrowheads="1"/>
          </p:cNvSpPr>
          <p:nvPr/>
        </p:nvSpPr>
        <p:spPr bwMode="auto">
          <a:xfrm>
            <a:off x="284207" y="228424"/>
            <a:ext cx="8610768" cy="1200329"/>
          </a:xfrm>
          <a:prstGeom prst="rect">
            <a:avLst/>
          </a:prstGeom>
          <a:noFill/>
          <a:ln w="9525">
            <a:noFill/>
            <a:miter lim="800000"/>
            <a:headEnd/>
            <a:tailEnd/>
          </a:ln>
          <a:effectLst/>
        </p:spPr>
        <p:txBody>
          <a:bodyPr wrap="square" lIns="449121" anchor="ctr">
            <a:spAutoFit/>
          </a:bodyPr>
          <a:lstStyle/>
          <a:p>
            <a:endParaRPr lang="ru-RU" b="1" dirty="0" smtClean="0">
              <a:solidFill>
                <a:prstClr val="black"/>
              </a:solidFill>
            </a:endParaRPr>
          </a:p>
          <a:p>
            <a:r>
              <a:rPr lang="ru-RU" dirty="0">
                <a:solidFill>
                  <a:prstClr val="black"/>
                </a:solidFill>
              </a:rPr>
              <a:t>В настоящее время уровень </a:t>
            </a:r>
            <a:r>
              <a:rPr lang="ru-RU" b="1" dirty="0" smtClean="0">
                <a:solidFill>
                  <a:prstClr val="black"/>
                </a:solidFill>
              </a:rPr>
              <a:t>общего холестерина</a:t>
            </a:r>
            <a:r>
              <a:rPr lang="ru-RU" dirty="0" smtClean="0">
                <a:solidFill>
                  <a:prstClr val="black"/>
                </a:solidFill>
              </a:rPr>
              <a:t> </a:t>
            </a:r>
            <a:r>
              <a:rPr lang="ru-RU" dirty="0">
                <a:solidFill>
                  <a:prstClr val="black"/>
                </a:solidFill>
              </a:rPr>
              <a:t>в основном используется для оценки суммарного сердечно-сосудистого </a:t>
            </a:r>
            <a:r>
              <a:rPr lang="ru-RU" dirty="0" smtClean="0">
                <a:solidFill>
                  <a:prstClr val="black"/>
                </a:solidFill>
              </a:rPr>
              <a:t>риска , на основании которого выбираются целевые уровни холестерина </a:t>
            </a:r>
            <a:r>
              <a:rPr lang="ru-RU" b="1" dirty="0" smtClean="0">
                <a:solidFill>
                  <a:prstClr val="black"/>
                </a:solidFill>
              </a:rPr>
              <a:t>липопротеинов низкой плотности</a:t>
            </a:r>
            <a:r>
              <a:rPr lang="ru-RU" dirty="0" smtClean="0">
                <a:solidFill>
                  <a:prstClr val="black"/>
                </a:solidFill>
              </a:rPr>
              <a:t> </a:t>
            </a:r>
            <a:endParaRPr lang="ru-RU" dirty="0">
              <a:solidFill>
                <a:prstClr val="black"/>
              </a:solidFill>
            </a:endParaRPr>
          </a:p>
        </p:txBody>
      </p:sp>
      <p:sp>
        <p:nvSpPr>
          <p:cNvPr id="7" name="Rectangle 13"/>
          <p:cNvSpPr>
            <a:spLocks noChangeArrowheads="1"/>
          </p:cNvSpPr>
          <p:nvPr/>
        </p:nvSpPr>
        <p:spPr bwMode="auto">
          <a:xfrm>
            <a:off x="0" y="6237312"/>
            <a:ext cx="8569325" cy="433387"/>
          </a:xfrm>
          <a:prstGeom prst="rect">
            <a:avLst/>
          </a:prstGeom>
          <a:noFill/>
          <a:ln w="9525">
            <a:noFill/>
            <a:miter lim="800000"/>
            <a:headEnd/>
            <a:tailEnd/>
          </a:ln>
          <a:effectLst/>
        </p:spPr>
        <p:txBody>
          <a:bodyPr wrap="none" anchor="ctr"/>
          <a:lstStyle/>
          <a:p>
            <a:pPr algn="ctr"/>
            <a:r>
              <a:rPr lang="en-US" sz="1200" i="1" dirty="0" err="1" smtClean="0">
                <a:solidFill>
                  <a:prstClr val="white"/>
                </a:solidFill>
                <a:cs typeface="Arial" pitchFamily="34" charset="0"/>
              </a:rPr>
              <a:t>Catapano</a:t>
            </a:r>
            <a:r>
              <a:rPr lang="en-US" sz="1200" i="1" dirty="0" smtClean="0">
                <a:solidFill>
                  <a:prstClr val="white"/>
                </a:solidFill>
                <a:cs typeface="Arial" pitchFamily="34" charset="0"/>
              </a:rPr>
              <a:t> AL et al. 2016 ESC/EAS Guidelines for the Management of </a:t>
            </a:r>
            <a:r>
              <a:rPr lang="en-US" sz="1200" i="1" dirty="0" err="1" smtClean="0">
                <a:solidFill>
                  <a:prstClr val="white"/>
                </a:solidFill>
                <a:cs typeface="Arial" pitchFamily="34" charset="0"/>
              </a:rPr>
              <a:t>Dyslipidaemias</a:t>
            </a:r>
            <a:r>
              <a:rPr lang="en-US" sz="1200" i="1" dirty="0" smtClean="0">
                <a:solidFill>
                  <a:prstClr val="white"/>
                </a:solidFill>
                <a:cs typeface="Arial" pitchFamily="34" charset="0"/>
              </a:rPr>
              <a:t>. </a:t>
            </a:r>
            <a:r>
              <a:rPr lang="en-US" sz="1200" i="1" dirty="0" err="1" smtClean="0">
                <a:solidFill>
                  <a:prstClr val="white"/>
                </a:solidFill>
                <a:cs typeface="Arial" pitchFamily="34" charset="0"/>
              </a:rPr>
              <a:t>Eur</a:t>
            </a:r>
            <a:r>
              <a:rPr lang="en-US" sz="1200" i="1" dirty="0" smtClean="0">
                <a:solidFill>
                  <a:prstClr val="white"/>
                </a:solidFill>
                <a:cs typeface="Arial" pitchFamily="34" charset="0"/>
              </a:rPr>
              <a:t> Heart J. 2016 Oct 14;37(39):2999-3058</a:t>
            </a:r>
            <a:endParaRPr lang="ru-RU" sz="1200" i="1" dirty="0">
              <a:solidFill>
                <a:prstClr val="white"/>
              </a:solidFill>
              <a:cs typeface="Arial" pitchFamily="34" charset="0"/>
            </a:endParaRPr>
          </a:p>
        </p:txBody>
      </p:sp>
      <p:sp>
        <p:nvSpPr>
          <p:cNvPr id="8" name="Rectangle 4"/>
          <p:cNvSpPr>
            <a:spLocks noChangeArrowheads="1"/>
          </p:cNvSpPr>
          <p:nvPr/>
        </p:nvSpPr>
        <p:spPr bwMode="auto">
          <a:xfrm>
            <a:off x="0" y="6021388"/>
            <a:ext cx="9144000" cy="144462"/>
          </a:xfrm>
          <a:prstGeom prst="rect">
            <a:avLst/>
          </a:prstGeom>
          <a:solidFill>
            <a:srgbClr val="FF9933"/>
          </a:solidFill>
          <a:ln w="9525">
            <a:noFill/>
            <a:miter lim="800000"/>
            <a:headEnd/>
            <a:tailEnd/>
          </a:ln>
          <a:effectLst/>
        </p:spPr>
        <p:txBody>
          <a:bodyPr wrap="none" anchor="ctr"/>
          <a:lstStyle/>
          <a:p>
            <a:endParaRPr lang="ru-RU">
              <a:solidFill>
                <a:prstClr val="black"/>
              </a:solidFill>
            </a:endParaRPr>
          </a:p>
        </p:txBody>
      </p:sp>
      <p:sp>
        <p:nvSpPr>
          <p:cNvPr id="10" name="Rectangle 5"/>
          <p:cNvSpPr>
            <a:spLocks noChangeArrowheads="1"/>
          </p:cNvSpPr>
          <p:nvPr/>
        </p:nvSpPr>
        <p:spPr bwMode="auto">
          <a:xfrm>
            <a:off x="2124075" y="6354763"/>
            <a:ext cx="5616575" cy="242887"/>
          </a:xfrm>
          <a:prstGeom prst="rect">
            <a:avLst/>
          </a:prstGeom>
          <a:noFill/>
          <a:ln w="9525">
            <a:noFill/>
            <a:miter lim="800000"/>
            <a:headEnd/>
            <a:tailEnd/>
          </a:ln>
          <a:effectLst/>
        </p:spPr>
        <p:txBody>
          <a:bodyPr wrap="none" anchor="ctr"/>
          <a:lstStyle/>
          <a:p>
            <a:pPr algn="ctr"/>
            <a:endParaRPr lang="ru-RU" sz="1400" b="1" i="1" dirty="0">
              <a:solidFill>
                <a:prstClr val="white"/>
              </a:solidFill>
              <a:cs typeface="Arial"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968484110"/>
              </p:ext>
            </p:extLst>
          </p:nvPr>
        </p:nvGraphicFramePr>
        <p:xfrm>
          <a:off x="683568" y="1628800"/>
          <a:ext cx="8064896" cy="3506483"/>
        </p:xfrm>
        <a:graphic>
          <a:graphicData uri="http://schemas.openxmlformats.org/drawingml/2006/table">
            <a:tbl>
              <a:tblPr firstRow="1" firstCol="1" bandRow="1">
                <a:tableStyleId>{21E4AEA4-8DFA-4A89-87EB-49C32662AFE0}</a:tableStyleId>
              </a:tblPr>
              <a:tblGrid>
                <a:gridCol w="6338988"/>
                <a:gridCol w="754895"/>
                <a:gridCol w="971013"/>
              </a:tblGrid>
              <a:tr h="560854">
                <a:tc>
                  <a:txBody>
                    <a:bodyPr/>
                    <a:lstStyle/>
                    <a:p>
                      <a:pPr algn="just">
                        <a:spcAft>
                          <a:spcPts val="0"/>
                        </a:spcAft>
                      </a:pPr>
                      <a:r>
                        <a:rPr lang="ru-RU" sz="1800" dirty="0" smtClean="0">
                          <a:solidFill>
                            <a:schemeClr val="tx1"/>
                          </a:solidFill>
                          <a:effectLst/>
                        </a:rPr>
                        <a:t>Риск и Целевые уровни  ХС-ЛНП</a:t>
                      </a:r>
                      <a:endParaRPr lang="ru-RU" sz="1600" b="1" dirty="0">
                        <a:solidFill>
                          <a:schemeClr val="tx1"/>
                        </a:solidFill>
                        <a:effectLst/>
                        <a:latin typeface="NewtonC"/>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ru-RU" sz="1800" dirty="0">
                          <a:solidFill>
                            <a:schemeClr val="tx1"/>
                          </a:solidFill>
                          <a:effectLst/>
                        </a:rPr>
                        <a:t>Класс</a:t>
                      </a:r>
                      <a:endParaRPr lang="ru-RU" sz="1600" dirty="0">
                        <a:solidFill>
                          <a:schemeClr val="tx1"/>
                        </a:solidFill>
                        <a:effectLst/>
                        <a:latin typeface="NewtonC"/>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ru-RU" sz="1800" dirty="0">
                          <a:solidFill>
                            <a:schemeClr val="tx1"/>
                          </a:solidFill>
                          <a:effectLst/>
                        </a:rPr>
                        <a:t>Уровень</a:t>
                      </a:r>
                      <a:endParaRPr lang="ru-RU" sz="1600" dirty="0">
                        <a:solidFill>
                          <a:schemeClr val="tx1"/>
                        </a:solidFill>
                        <a:effectLst/>
                        <a:latin typeface="NewtonC"/>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1121708">
                <a:tc>
                  <a:txBody>
                    <a:bodyPr/>
                    <a:lstStyle/>
                    <a:p>
                      <a:pPr indent="177800" algn="just">
                        <a:spcAft>
                          <a:spcPts val="0"/>
                        </a:spcAft>
                      </a:pPr>
                      <a:r>
                        <a:rPr lang="ru-RU" sz="1800" dirty="0" smtClean="0">
                          <a:effectLst/>
                        </a:rPr>
                        <a:t>Пациентам </a:t>
                      </a:r>
                      <a:r>
                        <a:rPr lang="ru-RU" sz="1800" dirty="0">
                          <a:effectLst/>
                        </a:rPr>
                        <a:t>с очень высоким риском по шкале SCORE  рекомендуется целевой уровень </a:t>
                      </a:r>
                      <a:r>
                        <a:rPr lang="ru-RU" sz="1800" dirty="0" smtClean="0">
                          <a:effectLst/>
                        </a:rPr>
                        <a:t>ХС ЛПНП  </a:t>
                      </a:r>
                      <a:r>
                        <a:rPr lang="ru-RU" sz="1800" dirty="0">
                          <a:effectLst>
                            <a:outerShdw blurRad="38100" dist="38100" dir="2700000" algn="tl">
                              <a:srgbClr val="000000">
                                <a:alpha val="43137"/>
                              </a:srgbClr>
                            </a:outerShdw>
                          </a:effectLst>
                        </a:rPr>
                        <a:t>&lt;1,8 </a:t>
                      </a:r>
                      <a:r>
                        <a:rPr lang="ru-RU" sz="1800" dirty="0" err="1">
                          <a:effectLst>
                            <a:outerShdw blurRad="38100" dist="38100" dir="2700000" algn="tl">
                              <a:srgbClr val="000000">
                                <a:alpha val="43137"/>
                              </a:srgbClr>
                            </a:outerShdw>
                          </a:effectLst>
                        </a:rPr>
                        <a:t>ммоль</a:t>
                      </a:r>
                      <a:r>
                        <a:rPr lang="ru-RU" sz="1800" dirty="0">
                          <a:effectLst>
                            <a:outerShdw blurRad="38100" dist="38100" dir="2700000" algn="tl">
                              <a:srgbClr val="000000">
                                <a:alpha val="43137"/>
                              </a:srgbClr>
                            </a:outerShdw>
                          </a:effectLst>
                        </a:rPr>
                        <a:t>/л </a:t>
                      </a:r>
                      <a:r>
                        <a:rPr lang="ru-RU" sz="1800" dirty="0" smtClean="0">
                          <a:effectLst/>
                        </a:rPr>
                        <a:t>или </a:t>
                      </a:r>
                      <a:r>
                        <a:rPr lang="ru-RU" sz="1800" dirty="0">
                          <a:effectLst/>
                        </a:rPr>
                        <a:t>его снижение не менее, чем на 50% от исходного уровня, если </a:t>
                      </a:r>
                      <a:r>
                        <a:rPr lang="ru-RU" sz="1800" dirty="0" smtClean="0">
                          <a:effectLst/>
                        </a:rPr>
                        <a:t>исходно он был </a:t>
                      </a:r>
                      <a:r>
                        <a:rPr lang="ru-RU" sz="1800" dirty="0">
                          <a:effectLst/>
                        </a:rPr>
                        <a:t>в диапазоне 1,8-3,5 </a:t>
                      </a:r>
                      <a:r>
                        <a:rPr lang="ru-RU" sz="1800" dirty="0" err="1" smtClean="0">
                          <a:effectLst/>
                        </a:rPr>
                        <a:t>ммоль</a:t>
                      </a:r>
                      <a:r>
                        <a:rPr lang="ru-RU" sz="1800" dirty="0" smtClean="0">
                          <a:effectLst/>
                        </a:rPr>
                        <a:t>/л</a:t>
                      </a:r>
                      <a:endParaRPr lang="ru-RU" sz="1600" dirty="0">
                        <a:solidFill>
                          <a:schemeClr val="bg1"/>
                        </a:solidFill>
                        <a:effectLst/>
                        <a:latin typeface="NewtonC"/>
                        <a:ea typeface="Calibri" panose="020F0502020204030204" pitchFamily="34" charset="0"/>
                        <a:cs typeface="Times New Roman" panose="02020603050405020304" pitchFamily="18" charset="0"/>
                      </a:endParaRPr>
                    </a:p>
                  </a:txBody>
                  <a:tcPr marL="68580" marR="68580" marT="0" marB="0">
                    <a:solidFill>
                      <a:srgbClr val="C00000"/>
                    </a:solidFill>
                  </a:tcPr>
                </a:tc>
                <a:tc>
                  <a:txBody>
                    <a:bodyPr/>
                    <a:lstStyle/>
                    <a:p>
                      <a:pPr algn="ctr">
                        <a:spcAft>
                          <a:spcPts val="0"/>
                        </a:spcAft>
                      </a:pPr>
                      <a:r>
                        <a:rPr lang="en-US" sz="1800" dirty="0">
                          <a:effectLst/>
                        </a:rPr>
                        <a:t>I</a:t>
                      </a:r>
                      <a:endParaRPr lang="ru-RU" sz="1600" dirty="0">
                        <a:effectLst/>
                        <a:latin typeface="NewtonC"/>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1800" dirty="0">
                          <a:effectLst/>
                        </a:rPr>
                        <a:t>В</a:t>
                      </a:r>
                      <a:endParaRPr lang="ru-RU" sz="1600" dirty="0">
                        <a:effectLst/>
                        <a:latin typeface="NewtonC"/>
                        <a:ea typeface="Calibri" panose="020F0502020204030204" pitchFamily="34" charset="0"/>
                        <a:cs typeface="Times New Roman" panose="02020603050405020304" pitchFamily="18" charset="0"/>
                      </a:endParaRPr>
                    </a:p>
                  </a:txBody>
                  <a:tcPr marL="68580" marR="68580" marT="0" marB="0"/>
                </a:tc>
              </a:tr>
              <a:tr h="1121708">
                <a:tc>
                  <a:txBody>
                    <a:bodyPr/>
                    <a:lstStyle/>
                    <a:p>
                      <a:pPr algn="just">
                        <a:spcAft>
                          <a:spcPts val="0"/>
                        </a:spcAft>
                      </a:pPr>
                      <a:r>
                        <a:rPr lang="ru-RU" sz="1800" dirty="0">
                          <a:effectLst/>
                        </a:rPr>
                        <a:t>Пациентам с высоким риском по шкале SCORE рекомендуется целевой уровень </a:t>
                      </a:r>
                      <a:r>
                        <a:rPr lang="ru-RU" sz="1800" dirty="0" smtClean="0">
                          <a:effectLst/>
                        </a:rPr>
                        <a:t>ХС ЛПНП  </a:t>
                      </a:r>
                      <a:r>
                        <a:rPr lang="ru-RU" sz="1800" dirty="0">
                          <a:effectLst>
                            <a:outerShdw blurRad="38100" dist="38100" dir="2700000" algn="tl">
                              <a:srgbClr val="000000">
                                <a:alpha val="43137"/>
                              </a:srgbClr>
                            </a:outerShdw>
                          </a:effectLst>
                        </a:rPr>
                        <a:t>&lt;2,6 </a:t>
                      </a:r>
                      <a:r>
                        <a:rPr lang="ru-RU" sz="1800" dirty="0" err="1">
                          <a:effectLst>
                            <a:outerShdw blurRad="38100" dist="38100" dir="2700000" algn="tl">
                              <a:srgbClr val="000000">
                                <a:alpha val="43137"/>
                              </a:srgbClr>
                            </a:outerShdw>
                          </a:effectLst>
                        </a:rPr>
                        <a:t>ммоль</a:t>
                      </a:r>
                      <a:r>
                        <a:rPr lang="ru-RU" sz="1800" dirty="0">
                          <a:effectLst>
                            <a:outerShdw blurRad="38100" dist="38100" dir="2700000" algn="tl">
                              <a:srgbClr val="000000">
                                <a:alpha val="43137"/>
                              </a:srgbClr>
                            </a:outerShdw>
                          </a:effectLst>
                        </a:rPr>
                        <a:t>/л </a:t>
                      </a:r>
                      <a:r>
                        <a:rPr lang="ru-RU" sz="1800" dirty="0" smtClean="0">
                          <a:effectLst/>
                        </a:rPr>
                        <a:t>или </a:t>
                      </a:r>
                      <a:r>
                        <a:rPr lang="ru-RU" sz="1800" dirty="0">
                          <a:effectLst/>
                        </a:rPr>
                        <a:t>его снижение не менее, чем на 50% от исходного уровня, если он находился в диапазоне 2,6-5,2 </a:t>
                      </a:r>
                      <a:r>
                        <a:rPr lang="ru-RU" sz="1800" dirty="0" err="1" smtClean="0">
                          <a:effectLst/>
                        </a:rPr>
                        <a:t>ммоль</a:t>
                      </a:r>
                      <a:r>
                        <a:rPr lang="ru-RU" sz="1800" dirty="0" smtClean="0">
                          <a:effectLst/>
                        </a:rPr>
                        <a:t>/л</a:t>
                      </a:r>
                      <a:endParaRPr lang="ru-RU" sz="1600" dirty="0">
                        <a:effectLst/>
                        <a:latin typeface="NewtonC"/>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algn="ctr">
                        <a:spcAft>
                          <a:spcPts val="0"/>
                        </a:spcAft>
                      </a:pPr>
                      <a:r>
                        <a:rPr lang="en-US" sz="1800" dirty="0">
                          <a:effectLst/>
                        </a:rPr>
                        <a:t>I</a:t>
                      </a:r>
                      <a:endParaRPr lang="ru-RU" sz="1600" dirty="0">
                        <a:effectLst/>
                        <a:latin typeface="NewtonC"/>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1800" dirty="0">
                          <a:effectLst/>
                        </a:rPr>
                        <a:t>В</a:t>
                      </a:r>
                      <a:endParaRPr lang="ru-RU" sz="1600" dirty="0">
                        <a:effectLst/>
                        <a:latin typeface="NewtonC"/>
                        <a:ea typeface="Calibri" panose="020F0502020204030204" pitchFamily="34" charset="0"/>
                        <a:cs typeface="Times New Roman" panose="02020603050405020304" pitchFamily="18" charset="0"/>
                      </a:endParaRPr>
                    </a:p>
                  </a:txBody>
                  <a:tcPr marL="68580" marR="68580" marT="0" marB="0"/>
                </a:tc>
              </a:tr>
              <a:tr h="702213">
                <a:tc>
                  <a:txBody>
                    <a:bodyPr/>
                    <a:lstStyle/>
                    <a:p>
                      <a:pPr algn="just">
                        <a:spcAft>
                          <a:spcPts val="0"/>
                        </a:spcAft>
                      </a:pPr>
                      <a:r>
                        <a:rPr lang="ru-RU" sz="1800" dirty="0">
                          <a:solidFill>
                            <a:schemeClr val="tx1"/>
                          </a:solidFill>
                          <a:effectLst/>
                        </a:rPr>
                        <a:t>Пациентам </a:t>
                      </a:r>
                      <a:r>
                        <a:rPr lang="ru-RU" sz="1800" dirty="0" smtClean="0">
                          <a:solidFill>
                            <a:schemeClr val="tx1"/>
                          </a:solidFill>
                          <a:effectLst/>
                        </a:rPr>
                        <a:t>с </a:t>
                      </a:r>
                      <a:r>
                        <a:rPr lang="ru-RU" sz="1800" dirty="0">
                          <a:solidFill>
                            <a:schemeClr val="tx1"/>
                          </a:solidFill>
                          <a:effectLst/>
                        </a:rPr>
                        <a:t>умеренным </a:t>
                      </a:r>
                      <a:r>
                        <a:rPr lang="ru-RU" sz="1800" dirty="0" smtClean="0">
                          <a:solidFill>
                            <a:schemeClr val="tx1"/>
                          </a:solidFill>
                          <a:effectLst/>
                        </a:rPr>
                        <a:t>и низким риском </a:t>
                      </a:r>
                      <a:r>
                        <a:rPr lang="ru-RU" sz="1800" dirty="0">
                          <a:solidFill>
                            <a:schemeClr val="tx1"/>
                          </a:solidFill>
                          <a:effectLst/>
                        </a:rPr>
                        <a:t>по шкале SCORE  рекомендуется целевой уровень </a:t>
                      </a:r>
                      <a:r>
                        <a:rPr lang="ru-RU" sz="1800" dirty="0" smtClean="0">
                          <a:solidFill>
                            <a:schemeClr val="tx1"/>
                          </a:solidFill>
                          <a:effectLst/>
                        </a:rPr>
                        <a:t>ХС ЛПНП </a:t>
                      </a:r>
                      <a:r>
                        <a:rPr lang="ru-RU" sz="1800" dirty="0">
                          <a:solidFill>
                            <a:schemeClr val="tx1"/>
                          </a:solidFill>
                          <a:effectLst>
                            <a:outerShdw blurRad="38100" dist="38100" dir="2700000" algn="tl">
                              <a:srgbClr val="000000">
                                <a:alpha val="43137"/>
                              </a:srgbClr>
                            </a:outerShdw>
                          </a:effectLst>
                        </a:rPr>
                        <a:t>&lt;3 </a:t>
                      </a:r>
                      <a:r>
                        <a:rPr lang="ru-RU" sz="1800" dirty="0" err="1" smtClean="0">
                          <a:solidFill>
                            <a:schemeClr val="tx1"/>
                          </a:solidFill>
                          <a:effectLst>
                            <a:outerShdw blurRad="38100" dist="38100" dir="2700000" algn="tl">
                              <a:srgbClr val="000000">
                                <a:alpha val="43137"/>
                              </a:srgbClr>
                            </a:outerShdw>
                          </a:effectLst>
                        </a:rPr>
                        <a:t>ммоль</a:t>
                      </a:r>
                      <a:r>
                        <a:rPr lang="ru-RU" sz="1800" dirty="0" smtClean="0">
                          <a:solidFill>
                            <a:schemeClr val="tx1"/>
                          </a:solidFill>
                          <a:effectLst>
                            <a:outerShdw blurRad="38100" dist="38100" dir="2700000" algn="tl">
                              <a:srgbClr val="000000">
                                <a:alpha val="43137"/>
                              </a:srgbClr>
                            </a:outerShdw>
                          </a:effectLst>
                        </a:rPr>
                        <a:t>/л</a:t>
                      </a:r>
                      <a:endParaRPr lang="ru-RU" sz="1600" dirty="0">
                        <a:solidFill>
                          <a:schemeClr val="tx1"/>
                        </a:solidFill>
                        <a:effectLst/>
                        <a:latin typeface="NewtonC"/>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spcAft>
                          <a:spcPts val="0"/>
                        </a:spcAft>
                      </a:pPr>
                      <a:r>
                        <a:rPr lang="en-US" sz="1800" dirty="0" err="1">
                          <a:effectLst/>
                        </a:rPr>
                        <a:t>IIа</a:t>
                      </a:r>
                      <a:endParaRPr lang="ru-RU" sz="1600" dirty="0">
                        <a:effectLst/>
                        <a:latin typeface="NewtonC"/>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1800" dirty="0">
                          <a:effectLst/>
                        </a:rPr>
                        <a:t>С</a:t>
                      </a:r>
                      <a:endParaRPr lang="ru-RU" sz="1600" dirty="0">
                        <a:effectLst/>
                        <a:latin typeface="NewtonC"/>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1" name="Прямоугольник 10"/>
          <p:cNvSpPr/>
          <p:nvPr/>
        </p:nvSpPr>
        <p:spPr>
          <a:xfrm>
            <a:off x="107504" y="5339326"/>
            <a:ext cx="3203848" cy="646331"/>
          </a:xfrm>
          <a:prstGeom prst="rect">
            <a:avLst/>
          </a:prstGeom>
        </p:spPr>
        <p:txBody>
          <a:bodyPr wrap="square">
            <a:spAutoFit/>
          </a:bodyPr>
          <a:lstStyle/>
          <a:p>
            <a:pPr algn="ctr"/>
            <a:r>
              <a:rPr lang="ru-RU" i="1" dirty="0" smtClean="0">
                <a:solidFill>
                  <a:prstClr val="black"/>
                </a:solidFill>
                <a:cs typeface="Arial" pitchFamily="34" charset="0"/>
              </a:rPr>
              <a:t>Европейские рекомендации по лечению </a:t>
            </a:r>
            <a:r>
              <a:rPr lang="ru-RU" i="1" dirty="0" err="1" smtClean="0">
                <a:solidFill>
                  <a:prstClr val="black"/>
                </a:solidFill>
                <a:cs typeface="Arial" pitchFamily="34" charset="0"/>
              </a:rPr>
              <a:t>дислипидемий</a:t>
            </a:r>
            <a:r>
              <a:rPr lang="en-US" i="1" dirty="0" smtClean="0">
                <a:solidFill>
                  <a:prstClr val="black"/>
                </a:solidFill>
                <a:cs typeface="Arial" pitchFamily="34" charset="0"/>
              </a:rPr>
              <a:t> 2016</a:t>
            </a:r>
            <a:endParaRPr lang="ru-RU" dirty="0">
              <a:solidFill>
                <a:prstClr val="black"/>
              </a:solidFill>
            </a:endParaRPr>
          </a:p>
        </p:txBody>
      </p:sp>
      <p:sp>
        <p:nvSpPr>
          <p:cNvPr id="12" name="Rectangle 13"/>
          <p:cNvSpPr>
            <a:spLocks noChangeArrowheads="1"/>
          </p:cNvSpPr>
          <p:nvPr/>
        </p:nvSpPr>
        <p:spPr bwMode="auto">
          <a:xfrm>
            <a:off x="4860033" y="5229200"/>
            <a:ext cx="4032447" cy="864096"/>
          </a:xfrm>
          <a:prstGeom prst="rect">
            <a:avLst/>
          </a:prstGeom>
          <a:noFill/>
          <a:ln w="9525">
            <a:noFill/>
            <a:miter lim="800000"/>
            <a:headEnd/>
            <a:tailEnd/>
          </a:ln>
          <a:effectLst/>
        </p:spPr>
        <p:txBody>
          <a:bodyPr wrap="none" anchor="ctr"/>
          <a:lstStyle/>
          <a:p>
            <a:pPr algn="ctr"/>
            <a:endParaRPr lang="ru-RU" sz="1400" i="1" dirty="0" smtClean="0">
              <a:solidFill>
                <a:prstClr val="black"/>
              </a:solidFill>
              <a:cs typeface="Arial" pitchFamily="34" charset="0"/>
            </a:endParaRPr>
          </a:p>
          <a:p>
            <a:pPr algn="ctr"/>
            <a:r>
              <a:rPr lang="ru-RU" i="1" dirty="0" smtClean="0">
                <a:solidFill>
                  <a:prstClr val="black"/>
                </a:solidFill>
                <a:cs typeface="Arial" pitchFamily="34" charset="0"/>
              </a:rPr>
              <a:t>Национальные рекомендации </a:t>
            </a:r>
          </a:p>
          <a:p>
            <a:pPr algn="ctr"/>
            <a:r>
              <a:rPr lang="ru-RU" i="1" dirty="0" smtClean="0">
                <a:solidFill>
                  <a:prstClr val="black"/>
                </a:solidFill>
                <a:cs typeface="Arial" pitchFamily="34" charset="0"/>
              </a:rPr>
              <a:t>«Кардиоваскулярная профилактика 2017»</a:t>
            </a:r>
          </a:p>
          <a:p>
            <a:pPr algn="ctr"/>
            <a:r>
              <a:rPr lang="ru-RU" sz="1400" i="1" dirty="0" smtClean="0">
                <a:solidFill>
                  <a:prstClr val="black"/>
                </a:solidFill>
                <a:cs typeface="Arial" pitchFamily="34" charset="0"/>
              </a:rPr>
              <a:t> </a:t>
            </a:r>
            <a:endParaRPr lang="ru-RU" sz="1400" i="1" dirty="0">
              <a:solidFill>
                <a:prstClr val="black"/>
              </a:solidFill>
              <a:cs typeface="Arial" pitchFamily="34" charset="0"/>
            </a:endParaRPr>
          </a:p>
        </p:txBody>
      </p:sp>
    </p:spTree>
    <p:extLst>
      <p:ext uri="{BB962C8B-B14F-4D97-AF65-F5344CB8AC3E}">
        <p14:creationId xmlns:p14="http://schemas.microsoft.com/office/powerpoint/2010/main" val="2482734592"/>
      </p:ext>
    </p:extLst>
  </p:cSld>
  <p:clrMapOvr>
    <a:masterClrMapping/>
  </p:clrMapOvr>
  <p:transition>
    <p:wedg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145644"/>
            <a:ext cx="6336704" cy="3939540"/>
          </a:xfrm>
          <a:prstGeom prst="rect">
            <a:avLst/>
          </a:prstGeom>
        </p:spPr>
        <p:txBody>
          <a:bodyPr wrap="square">
            <a:spAutoFit/>
          </a:bodyPr>
          <a:lstStyle/>
          <a:p>
            <a:pPr marL="285750" indent="-285750" algn="just">
              <a:spcAft>
                <a:spcPts val="600"/>
              </a:spcAft>
              <a:buFont typeface="Wingdings" pitchFamily="2" charset="2"/>
              <a:buChar char="ü"/>
            </a:pPr>
            <a:r>
              <a:rPr lang="ru-RU" sz="2000" dirty="0" smtClean="0"/>
              <a:t>По сонным артериям, которые расположены на передней поверхности  шеи, кровь поступает в головной мозг </a:t>
            </a:r>
          </a:p>
          <a:p>
            <a:pPr marL="285750" indent="-285750" algn="just">
              <a:spcAft>
                <a:spcPts val="600"/>
              </a:spcAft>
              <a:buFont typeface="Wingdings" pitchFamily="2" charset="2"/>
              <a:buChar char="ü"/>
            </a:pPr>
            <a:r>
              <a:rPr lang="ru-RU" sz="2000" dirty="0" smtClean="0"/>
              <a:t>При атеросклерозе сонные артерии суживаются за счет образования бляшек из накапливающихся внутри стенки сосуда жиров. Кроме того, на поверхности такой бляшки может образоваться тромб, который способен полностью блокировать кровоток</a:t>
            </a:r>
          </a:p>
          <a:p>
            <a:pPr marL="285750" indent="-285750" algn="just">
              <a:spcAft>
                <a:spcPts val="600"/>
              </a:spcAft>
              <a:buFont typeface="Wingdings" pitchFamily="2" charset="2"/>
              <a:buChar char="ü"/>
            </a:pPr>
            <a:r>
              <a:rPr lang="ru-RU" sz="2000" dirty="0" smtClean="0"/>
              <a:t>Поскольку сонные артерии и их ветви </a:t>
            </a:r>
            <a:r>
              <a:rPr lang="ru-RU" sz="2000" dirty="0" err="1" smtClean="0"/>
              <a:t>кровоснабжают</a:t>
            </a:r>
            <a:r>
              <a:rPr lang="ru-RU" sz="2000" dirty="0" smtClean="0"/>
              <a:t> значительную часть мозга, это  может вызвать инсульт</a:t>
            </a:r>
          </a:p>
        </p:txBody>
      </p:sp>
      <p:sp>
        <p:nvSpPr>
          <p:cNvPr id="3" name="TextBox 2"/>
          <p:cNvSpPr txBox="1"/>
          <p:nvPr/>
        </p:nvSpPr>
        <p:spPr>
          <a:xfrm>
            <a:off x="0" y="39432"/>
            <a:ext cx="9144000" cy="954107"/>
          </a:xfrm>
          <a:prstGeom prst="rect">
            <a:avLst/>
          </a:prstGeom>
          <a:noFill/>
        </p:spPr>
        <p:txBody>
          <a:bodyPr wrap="square" rtlCol="0">
            <a:spAutoFit/>
          </a:bodyPr>
          <a:lstStyle/>
          <a:p>
            <a:pPr algn="ctr"/>
            <a:r>
              <a:rPr lang="ru-RU" sz="2800" b="1" dirty="0">
                <a:solidFill>
                  <a:srgbClr val="00B050"/>
                </a:solidFill>
                <a:effectLst>
                  <a:outerShdw blurRad="38100" dist="38100" dir="2700000" algn="tl">
                    <a:srgbClr val="000000">
                      <a:alpha val="43137"/>
                    </a:srgbClr>
                  </a:outerShdw>
                </a:effectLst>
              </a:rPr>
              <a:t>Если у </a:t>
            </a:r>
            <a:r>
              <a:rPr lang="ru-RU" sz="2800" b="1" dirty="0" smtClean="0">
                <a:solidFill>
                  <a:srgbClr val="00B050"/>
                </a:solidFill>
                <a:effectLst>
                  <a:outerShdw blurRad="38100" dist="38100" dir="2700000" algn="tl">
                    <a:srgbClr val="000000">
                      <a:alpha val="43137"/>
                    </a:srgbClr>
                  </a:outerShdw>
                </a:effectLst>
              </a:rPr>
              <a:t>Вас атеросклероз сонных артерий, </a:t>
            </a:r>
            <a:r>
              <a:rPr lang="ru-RU" sz="2800" b="1" dirty="0">
                <a:solidFill>
                  <a:srgbClr val="00B050"/>
                </a:solidFill>
                <a:effectLst>
                  <a:outerShdw blurRad="38100" dist="38100" dir="2700000" algn="tl">
                    <a:srgbClr val="000000">
                      <a:alpha val="43137"/>
                    </a:srgbClr>
                  </a:outerShdw>
                </a:effectLst>
              </a:rPr>
              <a:t>обратитесь к </a:t>
            </a:r>
            <a:r>
              <a:rPr lang="ru-RU" sz="2800" b="1" dirty="0" smtClean="0">
                <a:solidFill>
                  <a:srgbClr val="00B050"/>
                </a:solidFill>
                <a:effectLst>
                  <a:outerShdw blurRad="38100" dist="38100" dir="2700000" algn="tl">
                    <a:srgbClr val="000000">
                      <a:alpha val="43137"/>
                    </a:srgbClr>
                  </a:outerShdw>
                </a:effectLst>
              </a:rPr>
              <a:t>врачу для оценки риска инсульта </a:t>
            </a:r>
            <a:endParaRPr lang="ru-RU" sz="2800" b="1" dirty="0">
              <a:solidFill>
                <a:srgbClr val="00B050"/>
              </a:solidFill>
              <a:effectLst>
                <a:outerShdw blurRad="38100" dist="38100" dir="2700000" algn="tl">
                  <a:srgbClr val="000000">
                    <a:alpha val="43137"/>
                  </a:srgbClr>
                </a:outerShdw>
              </a:effectLst>
            </a:endParaRPr>
          </a:p>
        </p:txBody>
      </p:sp>
      <p:sp>
        <p:nvSpPr>
          <p:cNvPr id="4" name="TextBox 3"/>
          <p:cNvSpPr txBox="1"/>
          <p:nvPr/>
        </p:nvSpPr>
        <p:spPr>
          <a:xfrm>
            <a:off x="683568" y="5229200"/>
            <a:ext cx="7488832" cy="1077218"/>
          </a:xfrm>
          <a:prstGeom prst="rect">
            <a:avLst/>
          </a:prstGeom>
          <a:solidFill>
            <a:srgbClr val="FF0000"/>
          </a:solidFill>
        </p:spPr>
        <p:txBody>
          <a:bodyPr wrap="square" rtlCol="0">
            <a:spAutoFit/>
          </a:bodyPr>
          <a:lstStyle/>
          <a:p>
            <a:pPr algn="ctr"/>
            <a:r>
              <a:rPr lang="ru-RU" sz="3200" b="1" dirty="0">
                <a:solidFill>
                  <a:schemeClr val="accent6">
                    <a:lumMod val="40000"/>
                    <a:lumOff val="60000"/>
                  </a:schemeClr>
                </a:solidFill>
              </a:rPr>
              <a:t>Если Ваш риск </a:t>
            </a:r>
            <a:r>
              <a:rPr lang="ru-RU" sz="3200" b="1" dirty="0" smtClean="0">
                <a:solidFill>
                  <a:schemeClr val="accent6">
                    <a:lumMod val="40000"/>
                    <a:lumOff val="60000"/>
                  </a:schemeClr>
                </a:solidFill>
              </a:rPr>
              <a:t>инсульта повышен</a:t>
            </a:r>
            <a:r>
              <a:rPr lang="ru-RU" sz="3200" b="1" dirty="0">
                <a:solidFill>
                  <a:schemeClr val="accent6">
                    <a:lumMod val="40000"/>
                    <a:lumOff val="60000"/>
                  </a:schemeClr>
                </a:solidFill>
              </a:rPr>
              <a:t>, врач назначит соответствующее лечение</a:t>
            </a:r>
          </a:p>
        </p:txBody>
      </p:sp>
      <p:pic>
        <p:nvPicPr>
          <p:cNvPr id="6" name="Рисунок 5"/>
          <p:cNvPicPr>
            <a:picLocks noChangeAspect="1"/>
          </p:cNvPicPr>
          <p:nvPr/>
        </p:nvPicPr>
        <p:blipFill>
          <a:blip r:embed="rId2" cstate="print"/>
          <a:stretch>
            <a:fillRect/>
          </a:stretch>
        </p:blipFill>
        <p:spPr>
          <a:xfrm>
            <a:off x="6663008" y="2134700"/>
            <a:ext cx="2200275" cy="207645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Картинки по запросу human vessels anatom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2292" y="1196752"/>
            <a:ext cx="2711708" cy="53485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7544" y="270801"/>
            <a:ext cx="6408712" cy="5986254"/>
          </a:xfrm>
          <a:prstGeom prst="rect">
            <a:avLst/>
          </a:prstGeom>
        </p:spPr>
        <p:txBody>
          <a:bodyPr wrap="square">
            <a:spAutoFit/>
          </a:bodyPr>
          <a:lstStyle/>
          <a:p>
            <a:r>
              <a:rPr lang="ru-RU" sz="2800" b="1" dirty="0" smtClean="0">
                <a:solidFill>
                  <a:srgbClr val="C00000"/>
                </a:solidFill>
                <a:effectLst>
                  <a:outerShdw blurRad="38100" dist="38100" dir="2700000" algn="tl">
                    <a:srgbClr val="000000">
                      <a:alpha val="43137"/>
                    </a:srgbClr>
                  </a:outerShdw>
                </a:effectLst>
              </a:rPr>
              <a:t>Наличие сердечно-сосудистых заболеваний повышает  риск инсульта </a:t>
            </a:r>
          </a:p>
          <a:p>
            <a:endParaRPr lang="ru-RU" sz="2400" b="1" dirty="0" smtClean="0">
              <a:solidFill>
                <a:srgbClr val="C00000"/>
              </a:solidFill>
              <a:effectLst>
                <a:outerShdw blurRad="38100" dist="38100" dir="2700000" algn="tl">
                  <a:srgbClr val="000000">
                    <a:alpha val="43137"/>
                  </a:srgbClr>
                </a:outerShdw>
              </a:effectLst>
            </a:endParaRPr>
          </a:p>
          <a:p>
            <a:pPr marL="514350" indent="-514350">
              <a:spcAft>
                <a:spcPts val="600"/>
              </a:spcAft>
              <a:buFont typeface="+mj-lt"/>
              <a:buAutoNum type="arabicPeriod"/>
            </a:pPr>
            <a:r>
              <a:rPr lang="ru-RU" sz="2400" dirty="0" smtClean="0"/>
              <a:t>Пациент,  который уже перенес инсульт, имеет гораздо более высокий риск второго инсульта, чем человек, у которого никогда не было нарушений мозгового кровообращения. </a:t>
            </a:r>
          </a:p>
          <a:p>
            <a:pPr marL="514350" indent="-514350">
              <a:spcAft>
                <a:spcPts val="600"/>
              </a:spcAft>
              <a:buFont typeface="+mj-lt"/>
              <a:buAutoNum type="arabicPeriod"/>
            </a:pPr>
            <a:r>
              <a:rPr lang="ru-RU" sz="2400" dirty="0" smtClean="0"/>
              <a:t>Если человек перенес одну или несколько ТИА, вероятность инсульта у него почти в 10 раз больше, чем у человека того же возраста и пола без ТИА </a:t>
            </a:r>
          </a:p>
          <a:p>
            <a:pPr marL="514350" indent="-514350">
              <a:spcAft>
                <a:spcPts val="600"/>
              </a:spcAft>
              <a:buFont typeface="+mj-lt"/>
              <a:buAutoNum type="arabicPeriod"/>
            </a:pPr>
            <a:r>
              <a:rPr lang="ru-RU" sz="2400" dirty="0" smtClean="0"/>
              <a:t>Перенесенный инфаркт миокарда также увеличивает риск развития инсульта.</a:t>
            </a:r>
          </a:p>
          <a:p>
            <a:pPr marL="514350" indent="-514350">
              <a:spcAft>
                <a:spcPts val="600"/>
              </a:spcAft>
              <a:buFont typeface="+mj-lt"/>
              <a:buAutoNum type="arabicPeriod"/>
            </a:pPr>
            <a:r>
              <a:rPr lang="ru-RU" sz="2400" dirty="0" smtClean="0"/>
              <a:t>Все выше перечисленное</a:t>
            </a:r>
            <a:r>
              <a:rPr lang="ru-RU" sz="2400" dirty="0"/>
              <a:t> </a:t>
            </a:r>
            <a:r>
              <a:rPr lang="ru-RU" sz="2400" dirty="0" smtClean="0"/>
              <a:t>верно</a:t>
            </a:r>
            <a:endParaRPr lang="ru-RU" sz="2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Картинки по запросу human vessels anatom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2292" y="1196752"/>
            <a:ext cx="2711708" cy="53485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7544" y="270801"/>
            <a:ext cx="6408712" cy="5986254"/>
          </a:xfrm>
          <a:prstGeom prst="rect">
            <a:avLst/>
          </a:prstGeom>
        </p:spPr>
        <p:txBody>
          <a:bodyPr wrap="square">
            <a:spAutoFit/>
          </a:bodyPr>
          <a:lstStyle/>
          <a:p>
            <a:r>
              <a:rPr lang="ru-RU" sz="2800" b="1" dirty="0" smtClean="0">
                <a:solidFill>
                  <a:srgbClr val="C00000"/>
                </a:solidFill>
                <a:effectLst>
                  <a:outerShdw blurRad="38100" dist="38100" dir="2700000" algn="tl">
                    <a:srgbClr val="000000">
                      <a:alpha val="43137"/>
                    </a:srgbClr>
                  </a:outerShdw>
                </a:effectLst>
              </a:rPr>
              <a:t>Наличие сердечно-сосудистых заболеваний повышает  риск инсульта </a:t>
            </a:r>
          </a:p>
          <a:p>
            <a:endParaRPr lang="ru-RU" sz="2400" b="1" dirty="0" smtClean="0">
              <a:solidFill>
                <a:srgbClr val="C00000"/>
              </a:solidFill>
              <a:effectLst>
                <a:outerShdw blurRad="38100" dist="38100" dir="2700000" algn="tl">
                  <a:srgbClr val="000000">
                    <a:alpha val="43137"/>
                  </a:srgbClr>
                </a:outerShdw>
              </a:effectLst>
            </a:endParaRPr>
          </a:p>
          <a:p>
            <a:pPr marL="514350" indent="-514350">
              <a:spcAft>
                <a:spcPts val="600"/>
              </a:spcAft>
              <a:buFont typeface="+mj-lt"/>
              <a:buAutoNum type="arabicPeriod"/>
            </a:pPr>
            <a:r>
              <a:rPr lang="ru-RU" sz="2400" dirty="0" smtClean="0"/>
              <a:t>Пациент,  который уже перенес инсульт, имеет гораздо более высокий риск второго инсульта, чем человек, у которого никогда не было нарушений мозгового кровообращения. </a:t>
            </a:r>
          </a:p>
          <a:p>
            <a:pPr marL="514350" indent="-514350">
              <a:spcAft>
                <a:spcPts val="600"/>
              </a:spcAft>
              <a:buFont typeface="+mj-lt"/>
              <a:buAutoNum type="arabicPeriod"/>
            </a:pPr>
            <a:r>
              <a:rPr lang="ru-RU" sz="2400" dirty="0" smtClean="0"/>
              <a:t>Если человек перенес одну или несколько ТИА, вероятность инсульта у него почти в 10 раз больше, чем у человека того же возраста и пола без ТИА </a:t>
            </a:r>
          </a:p>
          <a:p>
            <a:pPr marL="514350" indent="-514350">
              <a:spcAft>
                <a:spcPts val="600"/>
              </a:spcAft>
              <a:buFont typeface="+mj-lt"/>
              <a:buAutoNum type="arabicPeriod"/>
            </a:pPr>
            <a:r>
              <a:rPr lang="ru-RU" sz="2400" dirty="0" smtClean="0"/>
              <a:t>Перенесенный инфаркт миокарда также увеличивает риск развития инсульта.</a:t>
            </a:r>
          </a:p>
          <a:p>
            <a:pPr marL="514350" indent="-514350">
              <a:spcAft>
                <a:spcPts val="600"/>
              </a:spcAft>
              <a:buFont typeface="+mj-lt"/>
              <a:buAutoNum type="arabicPeriod"/>
            </a:pPr>
            <a:r>
              <a:rPr lang="ru-RU" sz="2400" b="1" dirty="0" smtClean="0">
                <a:solidFill>
                  <a:srgbClr val="C00000"/>
                </a:solidFill>
              </a:rPr>
              <a:t>Все выше перечисленное</a:t>
            </a:r>
            <a:r>
              <a:rPr lang="ru-RU" sz="2400" b="1" dirty="0">
                <a:solidFill>
                  <a:srgbClr val="C00000"/>
                </a:solidFill>
              </a:rPr>
              <a:t> </a:t>
            </a:r>
            <a:r>
              <a:rPr lang="ru-RU" sz="2400" b="1" dirty="0" smtClean="0">
                <a:solidFill>
                  <a:srgbClr val="C00000"/>
                </a:solidFill>
              </a:rPr>
              <a:t>верно</a:t>
            </a:r>
            <a:endParaRPr lang="ru-RU" sz="2400" b="1" dirty="0">
              <a:solidFill>
                <a:srgbClr val="C00000"/>
              </a:solidFill>
            </a:endParaRPr>
          </a:p>
        </p:txBody>
      </p:sp>
    </p:spTree>
    <p:extLst>
      <p:ext uri="{BB962C8B-B14F-4D97-AF65-F5344CB8AC3E}">
        <p14:creationId xmlns:p14="http://schemas.microsoft.com/office/powerpoint/2010/main" val="39134177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1628800"/>
            <a:ext cx="4614833" cy="3785652"/>
          </a:xfrm>
          <a:prstGeom prst="rect">
            <a:avLst/>
          </a:prstGeom>
          <a:noFill/>
        </p:spPr>
        <p:txBody>
          <a:bodyPr wrap="square" rtlCol="0">
            <a:spAutoFit/>
          </a:bodyPr>
          <a:lstStyle/>
          <a:p>
            <a:pPr marL="342900" indent="-342900">
              <a:buFontTx/>
              <a:buAutoNum type="arabicPeriod"/>
            </a:pPr>
            <a:r>
              <a:rPr lang="ru-RU" sz="2400" dirty="0" smtClean="0">
                <a:solidFill>
                  <a:prstClr val="black"/>
                </a:solidFill>
              </a:rPr>
              <a:t>Ишемическая </a:t>
            </a:r>
            <a:r>
              <a:rPr lang="ru-RU" sz="2400" dirty="0">
                <a:solidFill>
                  <a:prstClr val="black"/>
                </a:solidFill>
              </a:rPr>
              <a:t>болезнь сердца </a:t>
            </a:r>
            <a:endParaRPr lang="ru-RU" sz="2400" dirty="0" smtClean="0">
              <a:solidFill>
                <a:prstClr val="black"/>
              </a:solidFill>
            </a:endParaRPr>
          </a:p>
          <a:p>
            <a:pPr marL="342900" indent="-342900">
              <a:buFontTx/>
              <a:buAutoNum type="arabicPeriod"/>
            </a:pPr>
            <a:r>
              <a:rPr lang="ru-RU" sz="2400" dirty="0" err="1" smtClean="0">
                <a:solidFill>
                  <a:prstClr val="black"/>
                </a:solidFill>
              </a:rPr>
              <a:t>Дилатационная</a:t>
            </a:r>
            <a:r>
              <a:rPr lang="ru-RU" sz="2400" dirty="0" smtClean="0">
                <a:solidFill>
                  <a:prstClr val="black"/>
                </a:solidFill>
              </a:rPr>
              <a:t> </a:t>
            </a:r>
            <a:r>
              <a:rPr lang="ru-RU" sz="2400" dirty="0" err="1">
                <a:solidFill>
                  <a:prstClr val="black"/>
                </a:solidFill>
              </a:rPr>
              <a:t>кардиомиопатия</a:t>
            </a:r>
            <a:r>
              <a:rPr lang="ru-RU" sz="2400" dirty="0">
                <a:solidFill>
                  <a:prstClr val="black"/>
                </a:solidFill>
              </a:rPr>
              <a:t> </a:t>
            </a:r>
            <a:r>
              <a:rPr lang="ru-RU" sz="2400" dirty="0" smtClean="0">
                <a:solidFill>
                  <a:prstClr val="black"/>
                </a:solidFill>
              </a:rPr>
              <a:t>(расширение всех отделов сердца в сочетании со снижением его сократимости)</a:t>
            </a:r>
          </a:p>
          <a:p>
            <a:pPr marL="342900" indent="-342900">
              <a:buFontTx/>
              <a:buAutoNum type="arabicPeriod"/>
            </a:pPr>
            <a:r>
              <a:rPr lang="ru-RU" sz="2400" dirty="0" smtClean="0">
                <a:solidFill>
                  <a:prstClr val="black"/>
                </a:solidFill>
              </a:rPr>
              <a:t>Клапанные пороки сердца</a:t>
            </a:r>
          </a:p>
          <a:p>
            <a:pPr marL="342900" indent="-342900">
              <a:buFontTx/>
              <a:buAutoNum type="arabicPeriod"/>
            </a:pPr>
            <a:r>
              <a:rPr lang="ru-RU" sz="2400" dirty="0">
                <a:solidFill>
                  <a:prstClr val="black"/>
                </a:solidFill>
              </a:rPr>
              <a:t>Н</a:t>
            </a:r>
            <a:r>
              <a:rPr lang="ru-RU" sz="2400" dirty="0" smtClean="0">
                <a:solidFill>
                  <a:prstClr val="black"/>
                </a:solidFill>
              </a:rPr>
              <a:t>екоторые </a:t>
            </a:r>
            <a:r>
              <a:rPr lang="ru-RU" sz="2400" dirty="0">
                <a:solidFill>
                  <a:prstClr val="black"/>
                </a:solidFill>
              </a:rPr>
              <a:t>типы </a:t>
            </a:r>
            <a:r>
              <a:rPr lang="ru-RU" sz="2400" dirty="0" smtClean="0">
                <a:solidFill>
                  <a:prstClr val="black"/>
                </a:solidFill>
              </a:rPr>
              <a:t>врожденных пороков сердца</a:t>
            </a:r>
          </a:p>
          <a:p>
            <a:pPr marL="342900" indent="-342900">
              <a:buFontTx/>
              <a:buAutoNum type="arabicPeriod"/>
            </a:pPr>
            <a:r>
              <a:rPr lang="ru-RU" sz="2400" b="1" dirty="0" smtClean="0">
                <a:solidFill>
                  <a:srgbClr val="C00000"/>
                </a:solidFill>
              </a:rPr>
              <a:t>Все вышеперечисленное</a:t>
            </a:r>
            <a:endParaRPr lang="ru-RU" sz="2400" b="1" dirty="0">
              <a:solidFill>
                <a:srgbClr val="C00000"/>
              </a:solidFill>
            </a:endParaRPr>
          </a:p>
        </p:txBody>
      </p:sp>
      <p:sp>
        <p:nvSpPr>
          <p:cNvPr id="3" name="TextBox 2"/>
          <p:cNvSpPr txBox="1"/>
          <p:nvPr/>
        </p:nvSpPr>
        <p:spPr>
          <a:xfrm>
            <a:off x="19028" y="317783"/>
            <a:ext cx="9144000" cy="1231106"/>
          </a:xfrm>
          <a:prstGeom prst="rect">
            <a:avLst/>
          </a:prstGeom>
          <a:noFill/>
        </p:spPr>
        <p:txBody>
          <a:bodyPr wrap="square" rtlCol="0">
            <a:spAutoFit/>
          </a:bodyPr>
          <a:lstStyle/>
          <a:p>
            <a:r>
              <a:rPr lang="ru-RU" sz="2800" b="1" dirty="0" smtClean="0">
                <a:solidFill>
                  <a:srgbClr val="C00000"/>
                </a:solidFill>
                <a:effectLst>
                  <a:outerShdw blurRad="38100" dist="38100" dir="2700000" algn="tl">
                    <a:srgbClr val="000000">
                      <a:alpha val="43137"/>
                    </a:srgbClr>
                  </a:outerShdw>
                </a:effectLst>
              </a:rPr>
              <a:t>        При каких еще заболеваниях сердца повышается  </a:t>
            </a:r>
          </a:p>
          <a:p>
            <a:r>
              <a:rPr lang="ru-RU" sz="2800" b="1" dirty="0">
                <a:solidFill>
                  <a:srgbClr val="C00000"/>
                </a:solidFill>
                <a:effectLst>
                  <a:outerShdw blurRad="38100" dist="38100" dir="2700000" algn="tl">
                    <a:srgbClr val="000000">
                      <a:alpha val="43137"/>
                    </a:srgbClr>
                  </a:outerShdw>
                </a:effectLst>
              </a:rPr>
              <a:t> </a:t>
            </a:r>
            <a:r>
              <a:rPr lang="ru-RU" sz="2800" b="1" dirty="0" smtClean="0">
                <a:solidFill>
                  <a:srgbClr val="C00000"/>
                </a:solidFill>
                <a:effectLst>
                  <a:outerShdw blurRad="38100" dist="38100" dir="2700000" algn="tl">
                    <a:srgbClr val="000000">
                      <a:alpha val="43137"/>
                    </a:srgbClr>
                  </a:outerShdw>
                </a:effectLst>
              </a:rPr>
              <a:t>       риск инсульта:</a:t>
            </a:r>
          </a:p>
          <a:p>
            <a:endParaRPr lang="ru-RU" dirty="0">
              <a:solidFill>
                <a:prstClr val="black"/>
              </a:solidFill>
            </a:endParaRPr>
          </a:p>
        </p:txBody>
      </p:sp>
      <p:pic>
        <p:nvPicPr>
          <p:cNvPr id="4" name="Picture 2"/>
          <p:cNvPicPr>
            <a:picLocks noChangeAspect="1" noChangeArrowheads="1"/>
          </p:cNvPicPr>
          <p:nvPr/>
        </p:nvPicPr>
        <p:blipFill>
          <a:blip r:embed="rId2" cstate="print"/>
          <a:srcRect/>
          <a:stretch>
            <a:fillRect/>
          </a:stretch>
        </p:blipFill>
        <p:spPr bwMode="auto">
          <a:xfrm>
            <a:off x="5519943" y="1569417"/>
            <a:ext cx="3643085" cy="4572000"/>
          </a:xfrm>
          <a:prstGeom prst="rect">
            <a:avLst/>
          </a:prstGeom>
          <a:noFill/>
          <a:ln w="9525">
            <a:noFill/>
            <a:miter lim="800000"/>
            <a:headEnd/>
            <a:tailEnd/>
          </a:ln>
          <a:effectLst/>
        </p:spPr>
      </p:pic>
    </p:spTree>
    <p:extLst>
      <p:ext uri="{BB962C8B-B14F-4D97-AF65-F5344CB8AC3E}">
        <p14:creationId xmlns:p14="http://schemas.microsoft.com/office/powerpoint/2010/main" val="23688169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1628800"/>
            <a:ext cx="4614833" cy="3785652"/>
          </a:xfrm>
          <a:prstGeom prst="rect">
            <a:avLst/>
          </a:prstGeom>
          <a:noFill/>
        </p:spPr>
        <p:txBody>
          <a:bodyPr wrap="square" rtlCol="0">
            <a:spAutoFit/>
          </a:bodyPr>
          <a:lstStyle/>
          <a:p>
            <a:pPr marL="342900" indent="-342900">
              <a:buAutoNum type="arabicPeriod"/>
            </a:pPr>
            <a:r>
              <a:rPr lang="ru-RU" sz="2400" dirty="0" smtClean="0"/>
              <a:t>Ишемическая </a:t>
            </a:r>
            <a:r>
              <a:rPr lang="ru-RU" sz="2400" dirty="0"/>
              <a:t>болезнь сердца </a:t>
            </a:r>
            <a:endParaRPr lang="ru-RU" sz="2400" dirty="0" smtClean="0"/>
          </a:p>
          <a:p>
            <a:pPr marL="342900" indent="-342900">
              <a:buAutoNum type="arabicPeriod"/>
            </a:pPr>
            <a:r>
              <a:rPr lang="ru-RU" sz="2400" dirty="0" err="1" smtClean="0"/>
              <a:t>Дилатационная</a:t>
            </a:r>
            <a:r>
              <a:rPr lang="ru-RU" sz="2400" dirty="0" smtClean="0"/>
              <a:t> </a:t>
            </a:r>
            <a:r>
              <a:rPr lang="ru-RU" sz="2400" dirty="0" err="1"/>
              <a:t>кардиомиопатия</a:t>
            </a:r>
            <a:r>
              <a:rPr lang="ru-RU" sz="2400" dirty="0"/>
              <a:t> </a:t>
            </a:r>
            <a:r>
              <a:rPr lang="ru-RU" sz="2400" dirty="0" smtClean="0"/>
              <a:t>(расширение всех отделов сердца в сочетании со снижением его сократимости)</a:t>
            </a:r>
          </a:p>
          <a:p>
            <a:pPr marL="342900" indent="-342900">
              <a:buAutoNum type="arabicPeriod"/>
            </a:pPr>
            <a:r>
              <a:rPr lang="ru-RU" sz="2400" dirty="0" smtClean="0"/>
              <a:t>Клапанные пороки сердца</a:t>
            </a:r>
          </a:p>
          <a:p>
            <a:pPr marL="342900" indent="-342900">
              <a:buAutoNum type="arabicPeriod"/>
            </a:pPr>
            <a:r>
              <a:rPr lang="ru-RU" sz="2400" dirty="0"/>
              <a:t>Н</a:t>
            </a:r>
            <a:r>
              <a:rPr lang="ru-RU" sz="2400" dirty="0" smtClean="0"/>
              <a:t>екоторые </a:t>
            </a:r>
            <a:r>
              <a:rPr lang="ru-RU" sz="2400" dirty="0"/>
              <a:t>типы </a:t>
            </a:r>
            <a:r>
              <a:rPr lang="ru-RU" sz="2400" dirty="0" smtClean="0"/>
              <a:t>врожденных пороков сердца</a:t>
            </a:r>
          </a:p>
          <a:p>
            <a:pPr marL="342900" indent="-342900">
              <a:buAutoNum type="arabicPeriod"/>
            </a:pPr>
            <a:r>
              <a:rPr lang="ru-RU" sz="2400" b="1" dirty="0" smtClean="0">
                <a:solidFill>
                  <a:srgbClr val="C00000"/>
                </a:solidFill>
              </a:rPr>
              <a:t>Все вышеперечисленное</a:t>
            </a:r>
            <a:endParaRPr lang="ru-RU" sz="2400" b="1" dirty="0">
              <a:solidFill>
                <a:srgbClr val="C00000"/>
              </a:solidFill>
            </a:endParaRPr>
          </a:p>
        </p:txBody>
      </p:sp>
      <p:sp>
        <p:nvSpPr>
          <p:cNvPr id="3" name="TextBox 2"/>
          <p:cNvSpPr txBox="1"/>
          <p:nvPr/>
        </p:nvSpPr>
        <p:spPr>
          <a:xfrm>
            <a:off x="0" y="116632"/>
            <a:ext cx="9144000" cy="1231106"/>
          </a:xfrm>
          <a:prstGeom prst="rect">
            <a:avLst/>
          </a:prstGeom>
          <a:noFill/>
        </p:spPr>
        <p:txBody>
          <a:bodyPr wrap="square" rtlCol="0">
            <a:spAutoFit/>
          </a:bodyPr>
          <a:lstStyle/>
          <a:p>
            <a:r>
              <a:rPr lang="ru-RU" sz="2800" b="1" dirty="0" smtClean="0">
                <a:solidFill>
                  <a:srgbClr val="C00000"/>
                </a:solidFill>
                <a:effectLst>
                  <a:outerShdw blurRad="38100" dist="38100" dir="2700000" algn="tl">
                    <a:srgbClr val="000000">
                      <a:alpha val="43137"/>
                    </a:srgbClr>
                  </a:outerShdw>
                </a:effectLst>
              </a:rPr>
              <a:t>        При каких еще заболеваниях сердца повышается  </a:t>
            </a:r>
          </a:p>
          <a:p>
            <a:r>
              <a:rPr lang="ru-RU" sz="2800" b="1" dirty="0">
                <a:solidFill>
                  <a:srgbClr val="C00000"/>
                </a:solidFill>
                <a:effectLst>
                  <a:outerShdw blurRad="38100" dist="38100" dir="2700000" algn="tl">
                    <a:srgbClr val="000000">
                      <a:alpha val="43137"/>
                    </a:srgbClr>
                  </a:outerShdw>
                </a:effectLst>
              </a:rPr>
              <a:t> </a:t>
            </a:r>
            <a:r>
              <a:rPr lang="ru-RU" sz="2800" b="1" dirty="0" smtClean="0">
                <a:solidFill>
                  <a:srgbClr val="C00000"/>
                </a:solidFill>
                <a:effectLst>
                  <a:outerShdw blurRad="38100" dist="38100" dir="2700000" algn="tl">
                    <a:srgbClr val="000000">
                      <a:alpha val="43137"/>
                    </a:srgbClr>
                  </a:outerShdw>
                </a:effectLst>
              </a:rPr>
              <a:t>       риск инсульта:</a:t>
            </a:r>
          </a:p>
          <a:p>
            <a:endParaRPr lang="ru-RU" dirty="0"/>
          </a:p>
        </p:txBody>
      </p:sp>
      <p:pic>
        <p:nvPicPr>
          <p:cNvPr id="4" name="Picture 2"/>
          <p:cNvPicPr>
            <a:picLocks noChangeAspect="1" noChangeArrowheads="1"/>
          </p:cNvPicPr>
          <p:nvPr/>
        </p:nvPicPr>
        <p:blipFill>
          <a:blip r:embed="rId2" cstate="print"/>
          <a:srcRect/>
          <a:stretch>
            <a:fillRect/>
          </a:stretch>
        </p:blipFill>
        <p:spPr bwMode="auto">
          <a:xfrm>
            <a:off x="5519943" y="1569417"/>
            <a:ext cx="3643085" cy="4572000"/>
          </a:xfrm>
          <a:prstGeom prst="rect">
            <a:avLst/>
          </a:prstGeom>
          <a:noFill/>
          <a:ln w="9525">
            <a:noFill/>
            <a:miter lim="800000"/>
            <a:headEnd/>
            <a:tailEnd/>
          </a:ln>
          <a:effectLst/>
        </p:spPr>
      </p:pic>
    </p:spTree>
    <p:extLst>
      <p:ext uri="{BB962C8B-B14F-4D97-AF65-F5344CB8AC3E}">
        <p14:creationId xmlns:p14="http://schemas.microsoft.com/office/powerpoint/2010/main" val="3663752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721445" y="479148"/>
            <a:ext cx="7797421"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400" b="1" dirty="0" smtClean="0">
                <a:solidFill>
                  <a:srgbClr val="4BACC6">
                    <a:lumMod val="50000"/>
                  </a:srgbClr>
                </a:solidFill>
                <a:ea typeface="Times New Roman" pitchFamily="18" charset="0"/>
                <a:cs typeface="Arial" pitchFamily="34" charset="0"/>
              </a:rPr>
              <a:t>Какие симптомы могут указывать на мозговой инсульт?</a:t>
            </a:r>
            <a:endParaRPr lang="ru-RU" sz="2400" dirty="0" smtClean="0">
              <a:solidFill>
                <a:srgbClr val="4BACC6">
                  <a:lumMod val="50000"/>
                </a:srgbClr>
              </a:solidFill>
              <a:ea typeface="Times New Roman" pitchFamily="18" charset="0"/>
              <a:cs typeface="Arial" pitchFamily="34" charset="0"/>
            </a:endParaRPr>
          </a:p>
        </p:txBody>
      </p:sp>
      <p:sp>
        <p:nvSpPr>
          <p:cNvPr id="6" name="Прямоугольник 5"/>
          <p:cNvSpPr/>
          <p:nvPr/>
        </p:nvSpPr>
        <p:spPr>
          <a:xfrm>
            <a:off x="529433" y="1628800"/>
            <a:ext cx="7416824" cy="3585597"/>
          </a:xfrm>
          <a:prstGeom prst="rect">
            <a:avLst/>
          </a:prstGeom>
        </p:spPr>
        <p:txBody>
          <a:bodyPr wrap="square">
            <a:spAutoFit/>
          </a:bodyPr>
          <a:lstStyle/>
          <a:p>
            <a:pPr marL="514350" indent="-514350">
              <a:spcAft>
                <a:spcPts val="600"/>
              </a:spcAft>
              <a:buClr>
                <a:srgbClr val="FF0000"/>
              </a:buClr>
              <a:buFont typeface="+mj-lt"/>
              <a:buAutoNum type="arabicPeriod"/>
            </a:pPr>
            <a:r>
              <a:rPr lang="ru-RU" sz="2400" dirty="0">
                <a:solidFill>
                  <a:prstClr val="black"/>
                </a:solidFill>
              </a:rPr>
              <a:t>В</a:t>
            </a:r>
            <a:r>
              <a:rPr lang="ru-RU" sz="2400" dirty="0" smtClean="0">
                <a:solidFill>
                  <a:prstClr val="black"/>
                </a:solidFill>
              </a:rPr>
              <a:t>незапно возникшая асимметрия лица</a:t>
            </a:r>
          </a:p>
          <a:p>
            <a:pPr marL="514350" indent="-514350">
              <a:spcAft>
                <a:spcPts val="600"/>
              </a:spcAft>
              <a:buClr>
                <a:srgbClr val="FF0000"/>
              </a:buClr>
              <a:buFont typeface="+mj-lt"/>
              <a:buAutoNum type="arabicPeriod"/>
            </a:pPr>
            <a:r>
              <a:rPr lang="ru-RU" sz="2400" dirty="0" smtClean="0">
                <a:solidFill>
                  <a:prstClr val="black"/>
                </a:solidFill>
              </a:rPr>
              <a:t>Слабость или онемение в руке или ноге</a:t>
            </a:r>
          </a:p>
          <a:p>
            <a:pPr marL="514350" indent="-514350">
              <a:spcAft>
                <a:spcPts val="600"/>
              </a:spcAft>
              <a:buClr>
                <a:srgbClr val="FF0000"/>
              </a:buClr>
              <a:buFont typeface="+mj-lt"/>
              <a:buAutoNum type="arabicPeriod"/>
            </a:pPr>
            <a:r>
              <a:rPr lang="ru-RU" sz="2400" dirty="0" smtClean="0">
                <a:solidFill>
                  <a:prstClr val="black"/>
                </a:solidFill>
              </a:rPr>
              <a:t>Спутанность сознания </a:t>
            </a:r>
          </a:p>
          <a:p>
            <a:pPr marL="514350" indent="-514350">
              <a:spcAft>
                <a:spcPts val="600"/>
              </a:spcAft>
              <a:buClr>
                <a:srgbClr val="FF0000"/>
              </a:buClr>
              <a:buFont typeface="+mj-lt"/>
              <a:buAutoNum type="arabicPeriod"/>
            </a:pPr>
            <a:r>
              <a:rPr lang="ru-RU" sz="2400" dirty="0" smtClean="0">
                <a:solidFill>
                  <a:prstClr val="black"/>
                </a:solidFill>
              </a:rPr>
              <a:t>Внезапное нарушение зрения </a:t>
            </a:r>
          </a:p>
          <a:p>
            <a:pPr marL="514350" indent="-514350">
              <a:spcAft>
                <a:spcPts val="600"/>
              </a:spcAft>
              <a:buClr>
                <a:srgbClr val="FF0000"/>
              </a:buClr>
              <a:buFont typeface="+mj-lt"/>
              <a:buAutoNum type="arabicPeriod"/>
            </a:pPr>
            <a:r>
              <a:rPr lang="ru-RU" sz="2400" dirty="0" smtClean="0"/>
              <a:t>Очень сильная головная боль</a:t>
            </a:r>
          </a:p>
          <a:p>
            <a:pPr marL="514350" indent="-514350">
              <a:spcAft>
                <a:spcPts val="600"/>
              </a:spcAft>
              <a:buClr>
                <a:srgbClr val="FF0000"/>
              </a:buClr>
              <a:buFont typeface="+mj-lt"/>
              <a:buAutoNum type="arabicPeriod"/>
            </a:pPr>
            <a:r>
              <a:rPr lang="ru-RU" sz="2400" dirty="0" smtClean="0"/>
              <a:t>Головокружение</a:t>
            </a:r>
          </a:p>
          <a:p>
            <a:pPr marL="514350" indent="-514350">
              <a:spcAft>
                <a:spcPts val="600"/>
              </a:spcAft>
              <a:buClr>
                <a:srgbClr val="FF0000"/>
              </a:buClr>
              <a:buFont typeface="+mj-lt"/>
              <a:buAutoNum type="arabicPeriod"/>
            </a:pPr>
            <a:r>
              <a:rPr lang="ru-RU" sz="2400" dirty="0" smtClean="0"/>
              <a:t>Ни один из перечисленных</a:t>
            </a:r>
          </a:p>
          <a:p>
            <a:pPr marL="514350" indent="-514350">
              <a:spcAft>
                <a:spcPts val="600"/>
              </a:spcAft>
              <a:buClr>
                <a:srgbClr val="FF0000"/>
              </a:buClr>
              <a:buFont typeface="+mj-lt"/>
              <a:buAutoNum type="arabicPeriod"/>
            </a:pPr>
            <a:r>
              <a:rPr lang="ru-RU" sz="2400" dirty="0" smtClean="0"/>
              <a:t>Все перечисленные симптомы</a:t>
            </a:r>
          </a:p>
        </p:txBody>
      </p:sp>
      <p:sp>
        <p:nvSpPr>
          <p:cNvPr id="7" name="Прямоугольник 6"/>
          <p:cNvSpPr/>
          <p:nvPr/>
        </p:nvSpPr>
        <p:spPr>
          <a:xfrm>
            <a:off x="510738" y="1307669"/>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211252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p:cNvSpPr/>
          <p:nvPr/>
        </p:nvSpPr>
        <p:spPr>
          <a:xfrm>
            <a:off x="6411664" y="4869160"/>
            <a:ext cx="2732336" cy="1988840"/>
          </a:xfrm>
          <a:prstGeom prst="rect">
            <a:avLst/>
          </a:prstGeom>
          <a:blipFill>
            <a:blip r:embed="rId2" cstate="print"/>
            <a:stretch>
              <a:fillRect/>
            </a:stretch>
          </a:blipFill>
        </p:spPr>
        <p:txBody>
          <a:bodyPr wrap="square" lIns="0" tIns="0" rIns="0" bIns="0" rtlCol="0"/>
          <a:lstStyle/>
          <a:p>
            <a:endParaRPr/>
          </a:p>
        </p:txBody>
      </p:sp>
      <p:sp>
        <p:nvSpPr>
          <p:cNvPr id="2" name="Прямоугольник 1"/>
          <p:cNvSpPr/>
          <p:nvPr/>
        </p:nvSpPr>
        <p:spPr>
          <a:xfrm>
            <a:off x="467544" y="355863"/>
            <a:ext cx="8280920" cy="5262979"/>
          </a:xfrm>
          <a:prstGeom prst="rect">
            <a:avLst/>
          </a:prstGeom>
        </p:spPr>
        <p:txBody>
          <a:bodyPr wrap="square">
            <a:spAutoFit/>
          </a:bodyPr>
          <a:lstStyle/>
          <a:p>
            <a:r>
              <a:rPr lang="ru-RU" sz="2800" b="1" dirty="0" smtClean="0">
                <a:solidFill>
                  <a:srgbClr val="C00000"/>
                </a:solidFill>
                <a:effectLst>
                  <a:outerShdw blurRad="38100" dist="38100" dir="2700000" algn="tl">
                    <a:srgbClr val="000000">
                      <a:alpha val="43137"/>
                    </a:srgbClr>
                  </a:outerShdw>
                </a:effectLst>
              </a:rPr>
              <a:t>У женщин риск инсульта выше </a:t>
            </a:r>
          </a:p>
          <a:p>
            <a:endParaRPr lang="ru-RU" sz="2800" b="1" dirty="0" smtClean="0">
              <a:solidFill>
                <a:srgbClr val="C00000"/>
              </a:solidFill>
              <a:effectLst>
                <a:outerShdw blurRad="38100" dist="38100" dir="2700000" algn="tl">
                  <a:srgbClr val="000000">
                    <a:alpha val="43137"/>
                  </a:srgbClr>
                </a:outerShdw>
              </a:effectLst>
            </a:endParaRPr>
          </a:p>
          <a:p>
            <a:r>
              <a:rPr lang="ru-RU" sz="2800" dirty="0" smtClean="0"/>
              <a:t>Факторы</a:t>
            </a:r>
            <a:r>
              <a:rPr lang="ru-RU" sz="2800" dirty="0"/>
              <a:t>, которые могут увеличить риск инсульта </a:t>
            </a:r>
            <a:r>
              <a:rPr lang="ru-RU" sz="2800" dirty="0" smtClean="0"/>
              <a:t>у  женщин: </a:t>
            </a:r>
          </a:p>
          <a:p>
            <a:pPr marL="514350" indent="-514350">
              <a:buFont typeface="+mj-lt"/>
              <a:buAutoNum type="arabicPeriod"/>
            </a:pPr>
            <a:r>
              <a:rPr lang="ru-RU" sz="2800" dirty="0"/>
              <a:t>Б</a:t>
            </a:r>
            <a:r>
              <a:rPr lang="ru-RU" sz="2800" dirty="0" smtClean="0"/>
              <a:t>еременность</a:t>
            </a:r>
            <a:r>
              <a:rPr lang="ru-RU" sz="2800" i="1" u="sng" dirty="0" smtClean="0"/>
              <a:t> </a:t>
            </a:r>
          </a:p>
          <a:p>
            <a:pPr marL="514350" indent="-514350">
              <a:buFont typeface="+mj-lt"/>
              <a:buAutoNum type="arabicPeriod"/>
            </a:pPr>
            <a:r>
              <a:rPr lang="ru-RU" sz="2800" dirty="0" smtClean="0"/>
              <a:t>Некоторые осложнения беременности (</a:t>
            </a:r>
            <a:r>
              <a:rPr lang="ru-RU" sz="2800" dirty="0" err="1" smtClean="0"/>
              <a:t>преэклампсия</a:t>
            </a:r>
            <a:r>
              <a:rPr lang="ru-RU" sz="2800" dirty="0" smtClean="0"/>
              <a:t>/эклампсия, </a:t>
            </a:r>
            <a:r>
              <a:rPr lang="ru-RU" sz="2800" dirty="0" err="1" smtClean="0"/>
              <a:t>гестационный</a:t>
            </a:r>
            <a:r>
              <a:rPr lang="ru-RU" sz="2800" dirty="0" smtClean="0"/>
              <a:t> диабет) </a:t>
            </a:r>
          </a:p>
          <a:p>
            <a:pPr marL="514350" indent="-514350">
              <a:buFont typeface="+mj-lt"/>
              <a:buAutoNum type="arabicPeriod"/>
            </a:pPr>
            <a:r>
              <a:rPr lang="ru-RU" sz="2800" dirty="0" smtClean="0"/>
              <a:t>Использование </a:t>
            </a:r>
            <a:r>
              <a:rPr lang="ru-RU" sz="2800" dirty="0"/>
              <a:t>оральных контрацептивов (особенно в сочетании с курением) </a:t>
            </a:r>
            <a:endParaRPr lang="ru-RU" sz="2800" dirty="0" smtClean="0"/>
          </a:p>
          <a:p>
            <a:pPr marL="514350" indent="-514350">
              <a:buFont typeface="+mj-lt"/>
              <a:buAutoNum type="arabicPeriod"/>
            </a:pPr>
            <a:r>
              <a:rPr lang="ru-RU" sz="2800" dirty="0" smtClean="0"/>
              <a:t> Постменопаузальная гормональная терапия</a:t>
            </a:r>
          </a:p>
          <a:p>
            <a:pPr marL="514350" indent="-514350">
              <a:buFont typeface="+mj-lt"/>
              <a:buAutoNum type="arabicPeriod"/>
            </a:pPr>
            <a:r>
              <a:rPr lang="ru-RU" sz="2800" dirty="0" smtClean="0"/>
              <a:t>Все вышеперечисленное</a:t>
            </a:r>
          </a:p>
          <a:p>
            <a:endParaRPr lang="ru-RU" sz="28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p:cNvSpPr/>
          <p:nvPr/>
        </p:nvSpPr>
        <p:spPr>
          <a:xfrm>
            <a:off x="6411664" y="4869160"/>
            <a:ext cx="2732336" cy="1988840"/>
          </a:xfrm>
          <a:prstGeom prst="rect">
            <a:avLst/>
          </a:prstGeom>
          <a:blipFill>
            <a:blip r:embed="rId2" cstate="print"/>
            <a:stretch>
              <a:fillRect/>
            </a:stretch>
          </a:blipFill>
        </p:spPr>
        <p:txBody>
          <a:bodyPr wrap="square" lIns="0" tIns="0" rIns="0" bIns="0" rtlCol="0"/>
          <a:lstStyle/>
          <a:p>
            <a:endParaRPr/>
          </a:p>
        </p:txBody>
      </p:sp>
      <p:sp>
        <p:nvSpPr>
          <p:cNvPr id="2" name="Прямоугольник 1"/>
          <p:cNvSpPr/>
          <p:nvPr/>
        </p:nvSpPr>
        <p:spPr>
          <a:xfrm>
            <a:off x="467544" y="355863"/>
            <a:ext cx="8280920" cy="6124754"/>
          </a:xfrm>
          <a:prstGeom prst="rect">
            <a:avLst/>
          </a:prstGeom>
        </p:spPr>
        <p:txBody>
          <a:bodyPr wrap="square">
            <a:spAutoFit/>
          </a:bodyPr>
          <a:lstStyle/>
          <a:p>
            <a:r>
              <a:rPr lang="ru-RU" sz="2800" b="1" dirty="0" smtClean="0">
                <a:solidFill>
                  <a:srgbClr val="C00000"/>
                </a:solidFill>
                <a:effectLst>
                  <a:outerShdw blurRad="38100" dist="38100" dir="2700000" algn="tl">
                    <a:srgbClr val="000000">
                      <a:alpha val="43137"/>
                    </a:srgbClr>
                  </a:outerShdw>
                </a:effectLst>
              </a:rPr>
              <a:t>У женщин риск инсульта выше </a:t>
            </a:r>
          </a:p>
          <a:p>
            <a:endParaRPr lang="ru-RU" sz="2800" b="1" dirty="0" smtClean="0">
              <a:solidFill>
                <a:srgbClr val="C00000"/>
              </a:solidFill>
              <a:effectLst>
                <a:outerShdw blurRad="38100" dist="38100" dir="2700000" algn="tl">
                  <a:srgbClr val="000000">
                    <a:alpha val="43137"/>
                  </a:srgbClr>
                </a:outerShdw>
              </a:effectLst>
            </a:endParaRPr>
          </a:p>
          <a:p>
            <a:r>
              <a:rPr lang="ru-RU" sz="2800" dirty="0" smtClean="0"/>
              <a:t>Факторы</a:t>
            </a:r>
            <a:r>
              <a:rPr lang="ru-RU" sz="2800" dirty="0"/>
              <a:t>, которые могут увеличить риск инсульта </a:t>
            </a:r>
            <a:r>
              <a:rPr lang="ru-RU" sz="2800" dirty="0" smtClean="0"/>
              <a:t>у  женщин: </a:t>
            </a:r>
          </a:p>
          <a:p>
            <a:pPr marL="514350" indent="-514350">
              <a:buFont typeface="+mj-lt"/>
              <a:buAutoNum type="arabicPeriod"/>
            </a:pPr>
            <a:r>
              <a:rPr lang="ru-RU" sz="2800" dirty="0"/>
              <a:t>Б</a:t>
            </a:r>
            <a:r>
              <a:rPr lang="ru-RU" sz="2800" dirty="0" smtClean="0"/>
              <a:t>еременность</a:t>
            </a:r>
            <a:r>
              <a:rPr lang="ru-RU" sz="2800" i="1" u="sng" dirty="0" smtClean="0"/>
              <a:t> </a:t>
            </a:r>
          </a:p>
          <a:p>
            <a:pPr marL="514350" indent="-514350">
              <a:buFont typeface="+mj-lt"/>
              <a:buAutoNum type="arabicPeriod"/>
            </a:pPr>
            <a:r>
              <a:rPr lang="ru-RU" sz="2800" dirty="0" smtClean="0"/>
              <a:t>Некоторые осложнения беременности (</a:t>
            </a:r>
            <a:r>
              <a:rPr lang="ru-RU" sz="2800" dirty="0" err="1" smtClean="0"/>
              <a:t>преэклампсия</a:t>
            </a:r>
            <a:r>
              <a:rPr lang="ru-RU" sz="2800" dirty="0" smtClean="0"/>
              <a:t>/эклампсия, </a:t>
            </a:r>
            <a:r>
              <a:rPr lang="ru-RU" sz="2800" dirty="0" err="1" smtClean="0"/>
              <a:t>гестационный</a:t>
            </a:r>
            <a:r>
              <a:rPr lang="ru-RU" sz="2800" dirty="0" smtClean="0"/>
              <a:t> диабет) </a:t>
            </a:r>
          </a:p>
          <a:p>
            <a:pPr marL="514350" indent="-514350">
              <a:buFont typeface="+mj-lt"/>
              <a:buAutoNum type="arabicPeriod"/>
            </a:pPr>
            <a:r>
              <a:rPr lang="ru-RU" sz="2800" dirty="0" smtClean="0"/>
              <a:t>Использование </a:t>
            </a:r>
            <a:r>
              <a:rPr lang="ru-RU" sz="2800" dirty="0"/>
              <a:t>оральных контрацептивов (особенно в сочетании с курением) </a:t>
            </a:r>
            <a:endParaRPr lang="ru-RU" sz="2800" dirty="0" smtClean="0"/>
          </a:p>
          <a:p>
            <a:pPr marL="514350" indent="-514350">
              <a:buFont typeface="+mj-lt"/>
              <a:buAutoNum type="arabicPeriod"/>
            </a:pPr>
            <a:r>
              <a:rPr lang="ru-RU" sz="2800" dirty="0" smtClean="0"/>
              <a:t> Постменопаузальная гормональная терапия</a:t>
            </a:r>
          </a:p>
          <a:p>
            <a:pPr marL="514350" indent="-514350">
              <a:buFont typeface="+mj-lt"/>
              <a:buAutoNum type="arabicPeriod"/>
            </a:pPr>
            <a:r>
              <a:rPr lang="ru-RU" sz="2800" b="1" dirty="0" smtClean="0">
                <a:solidFill>
                  <a:srgbClr val="C00000"/>
                </a:solidFill>
              </a:rPr>
              <a:t>Все вышеперечисленное</a:t>
            </a:r>
          </a:p>
          <a:p>
            <a:endParaRPr lang="ru-RU" sz="2800" dirty="0"/>
          </a:p>
          <a:p>
            <a:r>
              <a:rPr lang="ru-RU" sz="2800" b="1" dirty="0" smtClean="0">
                <a:solidFill>
                  <a:srgbClr val="00B050"/>
                </a:solidFill>
              </a:rPr>
              <a:t>Обязательно </a:t>
            </a:r>
            <a:r>
              <a:rPr lang="ru-RU" sz="2800" b="1" dirty="0">
                <a:solidFill>
                  <a:srgbClr val="00B050"/>
                </a:solidFill>
              </a:rPr>
              <a:t>обсудите </a:t>
            </a:r>
            <a:r>
              <a:rPr lang="ru-RU" sz="2800" b="1" dirty="0" smtClean="0">
                <a:solidFill>
                  <a:srgbClr val="00B050"/>
                </a:solidFill>
              </a:rPr>
              <a:t> свой </a:t>
            </a:r>
          </a:p>
          <a:p>
            <a:r>
              <a:rPr lang="ru-RU" sz="2800" b="1" dirty="0" smtClean="0">
                <a:solidFill>
                  <a:srgbClr val="00B050"/>
                </a:solidFill>
              </a:rPr>
              <a:t>индивидуальный риск </a:t>
            </a:r>
            <a:r>
              <a:rPr lang="ru-RU" sz="2800" b="1" dirty="0">
                <a:solidFill>
                  <a:srgbClr val="00B050"/>
                </a:solidFill>
              </a:rPr>
              <a:t>с </a:t>
            </a:r>
            <a:r>
              <a:rPr lang="ru-RU" sz="2800" b="1" dirty="0" smtClean="0">
                <a:solidFill>
                  <a:srgbClr val="00B050"/>
                </a:solidFill>
              </a:rPr>
              <a:t>Вашим врачом</a:t>
            </a:r>
            <a:r>
              <a:rPr lang="ru-RU" sz="2800" b="1" dirty="0">
                <a:solidFill>
                  <a:srgbClr val="00B050"/>
                </a:solidFill>
              </a:rPr>
              <a:t>!</a:t>
            </a:r>
          </a:p>
        </p:txBody>
      </p:sp>
    </p:spTree>
    <p:extLst>
      <p:ext uri="{BB962C8B-B14F-4D97-AF65-F5344CB8AC3E}">
        <p14:creationId xmlns:p14="http://schemas.microsoft.com/office/powerpoint/2010/main" val="14354933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88180" y="188640"/>
            <a:ext cx="8410513" cy="461665"/>
          </a:xfrm>
          <a:prstGeom prst="rect">
            <a:avLst/>
          </a:prstGeom>
        </p:spPr>
        <p:txBody>
          <a:bodyPr wrap="square">
            <a:spAutoFit/>
          </a:bodyPr>
          <a:lstStyle/>
          <a:p>
            <a:r>
              <a:rPr lang="ru-RU" sz="2400" b="1" dirty="0" smtClean="0">
                <a:solidFill>
                  <a:srgbClr val="4BACC6">
                    <a:lumMod val="50000"/>
                  </a:srgbClr>
                </a:solidFill>
              </a:rPr>
              <a:t>Психосоциальные факторы риска: стресс, тревога, депрессия</a:t>
            </a:r>
            <a:endParaRPr lang="ru-RU" sz="2400" dirty="0">
              <a:solidFill>
                <a:srgbClr val="4BACC6">
                  <a:lumMod val="50000"/>
                </a:srgbClr>
              </a:solidFill>
            </a:endParaRPr>
          </a:p>
        </p:txBody>
      </p:sp>
      <p:pic>
        <p:nvPicPr>
          <p:cNvPr id="58370" name="Picture 2" descr="4202014stress400"/>
          <p:cNvPicPr>
            <a:picLocks noChangeAspect="1" noChangeArrowheads="1"/>
          </p:cNvPicPr>
          <p:nvPr/>
        </p:nvPicPr>
        <p:blipFill>
          <a:blip r:embed="rId2" cstate="print"/>
          <a:srcRect/>
          <a:stretch>
            <a:fillRect/>
          </a:stretch>
        </p:blipFill>
        <p:spPr bwMode="auto">
          <a:xfrm>
            <a:off x="7772657" y="5382812"/>
            <a:ext cx="1371343" cy="1412776"/>
          </a:xfrm>
          <a:prstGeom prst="rect">
            <a:avLst/>
          </a:prstGeom>
          <a:noFill/>
          <a:ln w="9525">
            <a:noFill/>
            <a:miter lim="800000"/>
            <a:headEnd/>
            <a:tailEnd/>
          </a:ln>
        </p:spPr>
      </p:pic>
      <p:sp>
        <p:nvSpPr>
          <p:cNvPr id="9" name="TextBox 8"/>
          <p:cNvSpPr txBox="1"/>
          <p:nvPr/>
        </p:nvSpPr>
        <p:spPr>
          <a:xfrm>
            <a:off x="719610" y="774936"/>
            <a:ext cx="7917421" cy="2308324"/>
          </a:xfrm>
          <a:prstGeom prst="rect">
            <a:avLst/>
          </a:prstGeom>
          <a:noFill/>
        </p:spPr>
        <p:txBody>
          <a:bodyPr wrap="square" rtlCol="0">
            <a:spAutoFit/>
          </a:bodyPr>
          <a:lstStyle/>
          <a:p>
            <a:r>
              <a:rPr lang="ru-RU" dirty="0" smtClean="0">
                <a:solidFill>
                  <a:prstClr val="black"/>
                </a:solidFill>
              </a:rPr>
              <a:t>В жизни всех нас бывают сложные ситуации. </a:t>
            </a:r>
            <a:r>
              <a:rPr lang="ru-RU" b="1" dirty="0" smtClean="0">
                <a:solidFill>
                  <a:prstClr val="black"/>
                </a:solidFill>
              </a:rPr>
              <a:t>Стресс, периоды плохого настроения и тревоги </a:t>
            </a:r>
            <a:r>
              <a:rPr lang="ru-RU" dirty="0" smtClean="0">
                <a:solidFill>
                  <a:prstClr val="black"/>
                </a:solidFill>
              </a:rPr>
              <a:t>– это нормальная часть жизни и естественные спутники человека.  </a:t>
            </a:r>
          </a:p>
          <a:p>
            <a:r>
              <a:rPr lang="ru-RU" dirty="0" smtClean="0">
                <a:solidFill>
                  <a:prstClr val="black"/>
                </a:solidFill>
              </a:rPr>
              <a:t>Тем не менее, острые стрессовые ситуации и длительный хронический стресс могут вызывать медицинские проблемы, а за постоянно сниженным настроением или тревожностью могут скрываться </a:t>
            </a:r>
            <a:r>
              <a:rPr lang="ru-RU" b="1" dirty="0" smtClean="0">
                <a:solidFill>
                  <a:prstClr val="black"/>
                </a:solidFill>
              </a:rPr>
              <a:t>депрессивное</a:t>
            </a:r>
            <a:r>
              <a:rPr lang="ru-RU" dirty="0" smtClean="0">
                <a:solidFill>
                  <a:prstClr val="black"/>
                </a:solidFill>
              </a:rPr>
              <a:t> или </a:t>
            </a:r>
            <a:r>
              <a:rPr lang="ru-RU" b="1" dirty="0" smtClean="0">
                <a:solidFill>
                  <a:prstClr val="black"/>
                </a:solidFill>
              </a:rPr>
              <a:t>тревожное расстройство</a:t>
            </a:r>
            <a:r>
              <a:rPr lang="ru-RU" dirty="0" smtClean="0">
                <a:solidFill>
                  <a:prstClr val="black"/>
                </a:solidFill>
              </a:rPr>
              <a:t>, которые могут требовать медицинского вмешательства</a:t>
            </a:r>
            <a:endParaRPr lang="ru-RU" dirty="0">
              <a:solidFill>
                <a:prstClr val="black"/>
              </a:solidFill>
            </a:endParaRPr>
          </a:p>
        </p:txBody>
      </p:sp>
      <p:sp>
        <p:nvSpPr>
          <p:cNvPr id="11" name="TextBox 10"/>
          <p:cNvSpPr txBox="1"/>
          <p:nvPr/>
        </p:nvSpPr>
        <p:spPr>
          <a:xfrm>
            <a:off x="537755" y="3936789"/>
            <a:ext cx="7924473" cy="2246769"/>
          </a:xfrm>
          <a:prstGeom prst="rect">
            <a:avLst/>
          </a:prstGeom>
          <a:noFill/>
        </p:spPr>
        <p:txBody>
          <a:bodyPr wrap="square" rtlCol="0">
            <a:spAutoFit/>
          </a:bodyPr>
          <a:lstStyle/>
          <a:p>
            <a:pPr marL="342900" indent="-342900">
              <a:buClr>
                <a:srgbClr val="FF0000"/>
              </a:buClr>
              <a:buFont typeface="+mj-lt"/>
              <a:buAutoNum type="arabicPeriod"/>
            </a:pPr>
            <a:r>
              <a:rPr lang="ru-RU" sz="2000" dirty="0" smtClean="0">
                <a:solidFill>
                  <a:prstClr val="black"/>
                </a:solidFill>
              </a:rPr>
              <a:t>Вы можете испытывать злость, страх, возбуждение или беззащитность</a:t>
            </a:r>
          </a:p>
          <a:p>
            <a:pPr marL="342900" indent="-342900">
              <a:buClr>
                <a:srgbClr val="FF0000"/>
              </a:buClr>
              <a:buFont typeface="+mj-lt"/>
              <a:buAutoNum type="arabicPeriod"/>
            </a:pPr>
            <a:r>
              <a:rPr lang="ru-RU" sz="2000" dirty="0" smtClean="0">
                <a:solidFill>
                  <a:prstClr val="black"/>
                </a:solidFill>
              </a:rPr>
              <a:t>Нарушения сна</a:t>
            </a:r>
          </a:p>
          <a:p>
            <a:pPr marL="342900" indent="-342900">
              <a:buClr>
                <a:srgbClr val="FF0000"/>
              </a:buClr>
              <a:buFont typeface="+mj-lt"/>
              <a:buAutoNum type="arabicPeriod"/>
            </a:pPr>
            <a:r>
              <a:rPr lang="ru-RU" sz="2000" dirty="0" smtClean="0">
                <a:solidFill>
                  <a:prstClr val="black"/>
                </a:solidFill>
              </a:rPr>
              <a:t>Появление головных болей, болей в спине и шее</a:t>
            </a:r>
          </a:p>
          <a:p>
            <a:pPr marL="342900" indent="-342900">
              <a:buClr>
                <a:srgbClr val="FF0000"/>
              </a:buClr>
              <a:buFont typeface="+mj-lt"/>
              <a:buAutoNum type="arabicPeriod"/>
            </a:pPr>
            <a:r>
              <a:rPr lang="ru-RU" sz="2000" dirty="0" smtClean="0">
                <a:solidFill>
                  <a:prstClr val="black"/>
                </a:solidFill>
              </a:rPr>
              <a:t>Нездоровые привычки типа курения, злоупотребления алкоголем, употребления наркотиков, нарушение пищевого поведения</a:t>
            </a:r>
          </a:p>
          <a:p>
            <a:pPr marL="342900" indent="-342900">
              <a:buClr>
                <a:srgbClr val="FF0000"/>
              </a:buClr>
              <a:buFont typeface="+mj-lt"/>
              <a:buAutoNum type="arabicPeriod"/>
            </a:pPr>
            <a:r>
              <a:rPr lang="ru-RU" sz="2000" dirty="0" smtClean="0">
                <a:solidFill>
                  <a:prstClr val="black"/>
                </a:solidFill>
              </a:rPr>
              <a:t>Все перечисленное верно</a:t>
            </a:r>
            <a:endParaRPr lang="ru-RU" sz="2000" dirty="0">
              <a:solidFill>
                <a:prstClr val="black"/>
              </a:solidFill>
            </a:endParaRPr>
          </a:p>
        </p:txBody>
      </p:sp>
      <p:sp>
        <p:nvSpPr>
          <p:cNvPr id="2" name="Прямоугольник 1"/>
          <p:cNvSpPr/>
          <p:nvPr/>
        </p:nvSpPr>
        <p:spPr>
          <a:xfrm>
            <a:off x="611645" y="3251203"/>
            <a:ext cx="7871835" cy="461665"/>
          </a:xfrm>
          <a:prstGeom prst="rect">
            <a:avLst/>
          </a:prstGeom>
        </p:spPr>
        <p:txBody>
          <a:bodyPr wrap="none">
            <a:spAutoFit/>
          </a:bodyPr>
          <a:lstStyle/>
          <a:p>
            <a:r>
              <a:rPr lang="ru-RU" sz="2400" b="1" dirty="0">
                <a:solidFill>
                  <a:srgbClr val="00B050"/>
                </a:solidFill>
                <a:effectLst>
                  <a:outerShdw blurRad="38100" dist="38100" dir="2700000" algn="tl">
                    <a:srgbClr val="000000">
                      <a:alpha val="43137"/>
                    </a:srgbClr>
                  </a:outerShdw>
                </a:effectLst>
              </a:rPr>
              <a:t>Знаете ли Вы, </a:t>
            </a:r>
            <a:r>
              <a:rPr lang="ru-RU" sz="2400" b="1" dirty="0" smtClean="0">
                <a:solidFill>
                  <a:srgbClr val="00B050"/>
                </a:solidFill>
                <a:effectLst>
                  <a:outerShdw blurRad="38100" dist="38100" dir="2700000" algn="tl">
                    <a:srgbClr val="000000">
                      <a:alpha val="43137"/>
                    </a:srgbClr>
                  </a:outerShdw>
                </a:effectLst>
              </a:rPr>
              <a:t>какие симптомы могут говорить о стрессе?</a:t>
            </a:r>
            <a:endParaRPr lang="ru-RU" sz="2400" dirty="0">
              <a:solidFill>
                <a:prstClr val="black"/>
              </a:solidFill>
            </a:endParaRPr>
          </a:p>
        </p:txBody>
      </p:sp>
      <p:sp>
        <p:nvSpPr>
          <p:cNvPr id="10" name="TextBox 9"/>
          <p:cNvSpPr txBox="1"/>
          <p:nvPr/>
        </p:nvSpPr>
        <p:spPr>
          <a:xfrm>
            <a:off x="181427" y="1160348"/>
            <a:ext cx="457064" cy="1323439"/>
          </a:xfrm>
          <a:prstGeom prst="rect">
            <a:avLst/>
          </a:prstGeom>
          <a:noFill/>
        </p:spPr>
        <p:txBody>
          <a:bodyPr wrap="square" rtlCol="0">
            <a:spAutoFit/>
          </a:bodyPr>
          <a:lstStyle/>
          <a:p>
            <a:r>
              <a:rPr lang="ru-RU" sz="8000" dirty="0" smtClean="0">
                <a:solidFill>
                  <a:srgbClr val="FF0000"/>
                </a:solidFill>
              </a:rPr>
              <a:t>!</a:t>
            </a:r>
            <a:endParaRPr lang="ru-RU" sz="4400" dirty="0">
              <a:solidFill>
                <a:srgbClr val="FF0000"/>
              </a:solidFill>
            </a:endParaRPr>
          </a:p>
        </p:txBody>
      </p:sp>
    </p:spTree>
    <p:extLst>
      <p:ext uri="{BB962C8B-B14F-4D97-AF65-F5344CB8AC3E}">
        <p14:creationId xmlns:p14="http://schemas.microsoft.com/office/powerpoint/2010/main" val="2029016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88180" y="188640"/>
            <a:ext cx="8410513" cy="461665"/>
          </a:xfrm>
          <a:prstGeom prst="rect">
            <a:avLst/>
          </a:prstGeom>
        </p:spPr>
        <p:txBody>
          <a:bodyPr wrap="square">
            <a:spAutoFit/>
          </a:bodyPr>
          <a:lstStyle/>
          <a:p>
            <a:r>
              <a:rPr lang="ru-RU" sz="2400" b="1" dirty="0" smtClean="0">
                <a:solidFill>
                  <a:srgbClr val="4BACC6">
                    <a:lumMod val="50000"/>
                  </a:srgbClr>
                </a:solidFill>
              </a:rPr>
              <a:t>Психосоциальные факторы риска: стресс, тревога, депрессия</a:t>
            </a:r>
            <a:endParaRPr lang="ru-RU" sz="2400" dirty="0">
              <a:solidFill>
                <a:srgbClr val="4BACC6">
                  <a:lumMod val="50000"/>
                </a:srgbClr>
              </a:solidFill>
            </a:endParaRPr>
          </a:p>
        </p:txBody>
      </p:sp>
      <p:pic>
        <p:nvPicPr>
          <p:cNvPr id="58370" name="Picture 2" descr="4202014stress400"/>
          <p:cNvPicPr>
            <a:picLocks noChangeAspect="1" noChangeArrowheads="1"/>
          </p:cNvPicPr>
          <p:nvPr/>
        </p:nvPicPr>
        <p:blipFill>
          <a:blip r:embed="rId2" cstate="print"/>
          <a:srcRect/>
          <a:stretch>
            <a:fillRect/>
          </a:stretch>
        </p:blipFill>
        <p:spPr bwMode="auto">
          <a:xfrm>
            <a:off x="7772657" y="5382812"/>
            <a:ext cx="1371343" cy="1412776"/>
          </a:xfrm>
          <a:prstGeom prst="rect">
            <a:avLst/>
          </a:prstGeom>
          <a:noFill/>
          <a:ln w="9525">
            <a:noFill/>
            <a:miter lim="800000"/>
            <a:headEnd/>
            <a:tailEnd/>
          </a:ln>
        </p:spPr>
      </p:pic>
      <p:sp>
        <p:nvSpPr>
          <p:cNvPr id="9" name="TextBox 8"/>
          <p:cNvSpPr txBox="1"/>
          <p:nvPr/>
        </p:nvSpPr>
        <p:spPr>
          <a:xfrm>
            <a:off x="719610" y="774936"/>
            <a:ext cx="7917421" cy="2308324"/>
          </a:xfrm>
          <a:prstGeom prst="rect">
            <a:avLst/>
          </a:prstGeom>
          <a:noFill/>
        </p:spPr>
        <p:txBody>
          <a:bodyPr wrap="square" rtlCol="0">
            <a:spAutoFit/>
          </a:bodyPr>
          <a:lstStyle/>
          <a:p>
            <a:r>
              <a:rPr lang="ru-RU" dirty="0" smtClean="0">
                <a:solidFill>
                  <a:prstClr val="black"/>
                </a:solidFill>
              </a:rPr>
              <a:t>В жизни всех нас бывают сложные ситуации. </a:t>
            </a:r>
            <a:r>
              <a:rPr lang="ru-RU" b="1" dirty="0" smtClean="0">
                <a:solidFill>
                  <a:prstClr val="black"/>
                </a:solidFill>
              </a:rPr>
              <a:t>Стресс, периоды плохого настроения и тревоги </a:t>
            </a:r>
            <a:r>
              <a:rPr lang="ru-RU" dirty="0" smtClean="0">
                <a:solidFill>
                  <a:prstClr val="black"/>
                </a:solidFill>
              </a:rPr>
              <a:t>– это нормальная часть жизни и естественные спутники человека.  </a:t>
            </a:r>
          </a:p>
          <a:p>
            <a:r>
              <a:rPr lang="ru-RU" dirty="0" smtClean="0">
                <a:solidFill>
                  <a:prstClr val="black"/>
                </a:solidFill>
              </a:rPr>
              <a:t>Тем не менее, острые стрессовые ситуации и длительный хронический стресс могут вызывать медицинские проблемы, а за постоянно сниженным настроением или тревожностью могут скрываться </a:t>
            </a:r>
            <a:r>
              <a:rPr lang="ru-RU" b="1" dirty="0" smtClean="0">
                <a:solidFill>
                  <a:prstClr val="black"/>
                </a:solidFill>
              </a:rPr>
              <a:t>депрессивное</a:t>
            </a:r>
            <a:r>
              <a:rPr lang="ru-RU" dirty="0" smtClean="0">
                <a:solidFill>
                  <a:prstClr val="black"/>
                </a:solidFill>
              </a:rPr>
              <a:t> или </a:t>
            </a:r>
            <a:r>
              <a:rPr lang="ru-RU" b="1" dirty="0" smtClean="0">
                <a:solidFill>
                  <a:prstClr val="black"/>
                </a:solidFill>
              </a:rPr>
              <a:t>тревожное расстройство</a:t>
            </a:r>
            <a:r>
              <a:rPr lang="ru-RU" dirty="0" smtClean="0">
                <a:solidFill>
                  <a:prstClr val="black"/>
                </a:solidFill>
              </a:rPr>
              <a:t>, которые могут требовать медицинского вмешательства</a:t>
            </a:r>
            <a:endParaRPr lang="ru-RU" dirty="0">
              <a:solidFill>
                <a:prstClr val="black"/>
              </a:solidFill>
            </a:endParaRPr>
          </a:p>
        </p:txBody>
      </p:sp>
      <p:sp>
        <p:nvSpPr>
          <p:cNvPr id="11" name="TextBox 10"/>
          <p:cNvSpPr txBox="1"/>
          <p:nvPr/>
        </p:nvSpPr>
        <p:spPr>
          <a:xfrm>
            <a:off x="537755" y="3936789"/>
            <a:ext cx="7924473" cy="2246769"/>
          </a:xfrm>
          <a:prstGeom prst="rect">
            <a:avLst/>
          </a:prstGeom>
          <a:noFill/>
        </p:spPr>
        <p:txBody>
          <a:bodyPr wrap="square" rtlCol="0">
            <a:spAutoFit/>
          </a:bodyPr>
          <a:lstStyle/>
          <a:p>
            <a:pPr marL="342900" indent="-342900">
              <a:buClr>
                <a:srgbClr val="FF0000"/>
              </a:buClr>
              <a:buFont typeface="+mj-lt"/>
              <a:buAutoNum type="arabicPeriod"/>
            </a:pPr>
            <a:r>
              <a:rPr lang="ru-RU" sz="2000" dirty="0" smtClean="0">
                <a:solidFill>
                  <a:prstClr val="black"/>
                </a:solidFill>
              </a:rPr>
              <a:t>Вы можете испытывать злость, страх, возбуждение или беззащитность</a:t>
            </a:r>
          </a:p>
          <a:p>
            <a:pPr marL="342900" indent="-342900">
              <a:buClr>
                <a:srgbClr val="FF0000"/>
              </a:buClr>
              <a:buFont typeface="+mj-lt"/>
              <a:buAutoNum type="arabicPeriod"/>
            </a:pPr>
            <a:r>
              <a:rPr lang="ru-RU" sz="2000" dirty="0" smtClean="0">
                <a:solidFill>
                  <a:prstClr val="black"/>
                </a:solidFill>
              </a:rPr>
              <a:t>Нарушения сна</a:t>
            </a:r>
          </a:p>
          <a:p>
            <a:pPr marL="342900" indent="-342900">
              <a:buClr>
                <a:srgbClr val="FF0000"/>
              </a:buClr>
              <a:buFont typeface="+mj-lt"/>
              <a:buAutoNum type="arabicPeriod"/>
            </a:pPr>
            <a:r>
              <a:rPr lang="ru-RU" sz="2000" dirty="0" smtClean="0">
                <a:solidFill>
                  <a:prstClr val="black"/>
                </a:solidFill>
              </a:rPr>
              <a:t>Появление головных болей, болей в спине и шее</a:t>
            </a:r>
          </a:p>
          <a:p>
            <a:pPr marL="342900" indent="-342900">
              <a:buClr>
                <a:srgbClr val="FF0000"/>
              </a:buClr>
              <a:buFont typeface="+mj-lt"/>
              <a:buAutoNum type="arabicPeriod"/>
            </a:pPr>
            <a:r>
              <a:rPr lang="ru-RU" sz="2000" dirty="0" smtClean="0">
                <a:solidFill>
                  <a:prstClr val="black"/>
                </a:solidFill>
              </a:rPr>
              <a:t>Нездоровые привычки типа курения, злоупотребления алкоголем, употребления наркотиков, нарушение пищевого поведения</a:t>
            </a:r>
          </a:p>
          <a:p>
            <a:pPr marL="342900" indent="-342900">
              <a:buClr>
                <a:srgbClr val="FF0000"/>
              </a:buClr>
              <a:buFont typeface="+mj-lt"/>
              <a:buAutoNum type="arabicPeriod"/>
            </a:pPr>
            <a:r>
              <a:rPr lang="ru-RU" sz="2000" b="1" dirty="0" smtClean="0">
                <a:solidFill>
                  <a:srgbClr val="C00000"/>
                </a:solidFill>
              </a:rPr>
              <a:t>Все перечисленное верно</a:t>
            </a:r>
            <a:endParaRPr lang="ru-RU" sz="2000" b="1" dirty="0">
              <a:solidFill>
                <a:srgbClr val="C00000"/>
              </a:solidFill>
            </a:endParaRPr>
          </a:p>
        </p:txBody>
      </p:sp>
      <p:sp>
        <p:nvSpPr>
          <p:cNvPr id="2" name="Прямоугольник 1"/>
          <p:cNvSpPr/>
          <p:nvPr/>
        </p:nvSpPr>
        <p:spPr>
          <a:xfrm>
            <a:off x="611645" y="3251203"/>
            <a:ext cx="7871835" cy="461665"/>
          </a:xfrm>
          <a:prstGeom prst="rect">
            <a:avLst/>
          </a:prstGeom>
        </p:spPr>
        <p:txBody>
          <a:bodyPr wrap="none">
            <a:spAutoFit/>
          </a:bodyPr>
          <a:lstStyle/>
          <a:p>
            <a:r>
              <a:rPr lang="ru-RU" sz="2400" b="1" dirty="0">
                <a:solidFill>
                  <a:srgbClr val="00B050"/>
                </a:solidFill>
                <a:effectLst>
                  <a:outerShdw blurRad="38100" dist="38100" dir="2700000" algn="tl">
                    <a:srgbClr val="000000">
                      <a:alpha val="43137"/>
                    </a:srgbClr>
                  </a:outerShdw>
                </a:effectLst>
              </a:rPr>
              <a:t>Знаете ли Вы, </a:t>
            </a:r>
            <a:r>
              <a:rPr lang="ru-RU" sz="2400" b="1" dirty="0" smtClean="0">
                <a:solidFill>
                  <a:srgbClr val="00B050"/>
                </a:solidFill>
                <a:effectLst>
                  <a:outerShdw blurRad="38100" dist="38100" dir="2700000" algn="tl">
                    <a:srgbClr val="000000">
                      <a:alpha val="43137"/>
                    </a:srgbClr>
                  </a:outerShdw>
                </a:effectLst>
              </a:rPr>
              <a:t>какие симптомы могут говорить о стрессе?</a:t>
            </a:r>
            <a:endParaRPr lang="ru-RU" sz="2400" dirty="0">
              <a:solidFill>
                <a:prstClr val="black"/>
              </a:solidFill>
            </a:endParaRPr>
          </a:p>
        </p:txBody>
      </p:sp>
      <p:sp>
        <p:nvSpPr>
          <p:cNvPr id="10" name="TextBox 9"/>
          <p:cNvSpPr txBox="1"/>
          <p:nvPr/>
        </p:nvSpPr>
        <p:spPr>
          <a:xfrm>
            <a:off x="181427" y="1160348"/>
            <a:ext cx="457064" cy="1323439"/>
          </a:xfrm>
          <a:prstGeom prst="rect">
            <a:avLst/>
          </a:prstGeom>
          <a:noFill/>
        </p:spPr>
        <p:txBody>
          <a:bodyPr wrap="square" rtlCol="0">
            <a:spAutoFit/>
          </a:bodyPr>
          <a:lstStyle/>
          <a:p>
            <a:r>
              <a:rPr lang="ru-RU" sz="8000" dirty="0" smtClean="0">
                <a:solidFill>
                  <a:srgbClr val="FF0000"/>
                </a:solidFill>
              </a:rPr>
              <a:t>!</a:t>
            </a:r>
            <a:endParaRPr lang="ru-RU" sz="4400" dirty="0">
              <a:solidFill>
                <a:srgbClr val="FF0000"/>
              </a:solidFill>
            </a:endParaRPr>
          </a:p>
        </p:txBody>
      </p:sp>
    </p:spTree>
    <p:extLst>
      <p:ext uri="{BB962C8B-B14F-4D97-AF65-F5344CB8AC3E}">
        <p14:creationId xmlns:p14="http://schemas.microsoft.com/office/powerpoint/2010/main" val="7860914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7702" y="957974"/>
            <a:ext cx="8365068" cy="2616101"/>
          </a:xfrm>
          <a:prstGeom prst="rect">
            <a:avLst/>
          </a:prstGeom>
          <a:noFill/>
        </p:spPr>
        <p:txBody>
          <a:bodyPr wrap="square" rtlCol="0">
            <a:spAutoFit/>
          </a:bodyPr>
          <a:lstStyle/>
          <a:p>
            <a:pPr>
              <a:buClr>
                <a:srgbClr val="7030A0"/>
              </a:buClr>
            </a:pPr>
            <a:endParaRPr lang="ru-RU" sz="2400" b="1" dirty="0" smtClean="0">
              <a:solidFill>
                <a:srgbClr val="FFC000"/>
              </a:solidFill>
              <a:effectLst>
                <a:outerShdw blurRad="38100" dist="38100" dir="2700000" algn="tl">
                  <a:srgbClr val="000000">
                    <a:alpha val="43137"/>
                  </a:srgbClr>
                </a:outerShdw>
              </a:effectLst>
            </a:endParaRPr>
          </a:p>
          <a:p>
            <a:pPr>
              <a:buClr>
                <a:srgbClr val="7030A0"/>
              </a:buClr>
              <a:buFont typeface="Wingdings" pitchFamily="2" charset="2"/>
              <a:buChar char=""/>
            </a:pPr>
            <a:r>
              <a:rPr lang="ru-RU" sz="2000" dirty="0" smtClean="0">
                <a:solidFill>
                  <a:prstClr val="black"/>
                </a:solidFill>
              </a:rPr>
              <a:t> Полноценно и вкусно питайтесь</a:t>
            </a:r>
          </a:p>
          <a:p>
            <a:pPr>
              <a:buClr>
                <a:srgbClr val="7030A0"/>
              </a:buClr>
              <a:buFont typeface="Wingdings" pitchFamily="2" charset="2"/>
              <a:buChar char=""/>
            </a:pPr>
            <a:r>
              <a:rPr lang="ru-RU" sz="2000" dirty="0" smtClean="0">
                <a:solidFill>
                  <a:prstClr val="black"/>
                </a:solidFill>
              </a:rPr>
              <a:t> Регулярно давайте себе достаточную физическую нагрузку</a:t>
            </a:r>
          </a:p>
          <a:p>
            <a:pPr>
              <a:buClr>
                <a:srgbClr val="7030A0"/>
              </a:buClr>
              <a:buFont typeface="Wingdings" pitchFamily="2" charset="2"/>
              <a:buChar char=""/>
            </a:pPr>
            <a:r>
              <a:rPr lang="ru-RU" sz="2000" dirty="0" smtClean="0">
                <a:solidFill>
                  <a:prstClr val="black"/>
                </a:solidFill>
              </a:rPr>
              <a:t> </a:t>
            </a:r>
            <a:r>
              <a:rPr lang="ru-RU" sz="2000" dirty="0">
                <a:solidFill>
                  <a:prstClr val="black"/>
                </a:solidFill>
              </a:rPr>
              <a:t>С</a:t>
            </a:r>
            <a:r>
              <a:rPr lang="ru-RU" sz="2000" dirty="0" smtClean="0">
                <a:solidFill>
                  <a:prstClr val="black"/>
                </a:solidFill>
              </a:rPr>
              <a:t>тарайтесь полноценно отдыхать ночью (длительность ночного сна не менее 7-8 часов)</a:t>
            </a:r>
          </a:p>
          <a:p>
            <a:pPr>
              <a:buClr>
                <a:srgbClr val="7030A0"/>
              </a:buClr>
              <a:buFont typeface="Wingdings" pitchFamily="2" charset="2"/>
              <a:buChar char=""/>
            </a:pPr>
            <a:r>
              <a:rPr lang="ru-RU" sz="2000" dirty="0" smtClean="0">
                <a:solidFill>
                  <a:prstClr val="black"/>
                </a:solidFill>
              </a:rPr>
              <a:t> Старайтесь </a:t>
            </a:r>
            <a:r>
              <a:rPr lang="ru-RU" sz="2000" dirty="0">
                <a:solidFill>
                  <a:prstClr val="black"/>
                </a:solidFill>
              </a:rPr>
              <a:t>каждый день найти хотя бы 15-20 минут, чтобы спокойно посидеть, расслабиться и подумать о чем-то </a:t>
            </a:r>
            <a:r>
              <a:rPr lang="ru-RU" sz="2000" dirty="0" smtClean="0">
                <a:solidFill>
                  <a:prstClr val="black"/>
                </a:solidFill>
              </a:rPr>
              <a:t>хорошем</a:t>
            </a:r>
            <a:endParaRPr lang="ru-RU" sz="2000" dirty="0">
              <a:solidFill>
                <a:prstClr val="black"/>
              </a:solidFill>
            </a:endParaRPr>
          </a:p>
          <a:p>
            <a:pPr>
              <a:buClr>
                <a:srgbClr val="7030A0"/>
              </a:buClr>
            </a:pPr>
            <a:endParaRPr lang="ru-RU" sz="2000" dirty="0">
              <a:solidFill>
                <a:prstClr val="black"/>
              </a:solidFill>
            </a:endParaRPr>
          </a:p>
        </p:txBody>
      </p:sp>
      <p:sp>
        <p:nvSpPr>
          <p:cNvPr id="6" name="Прямоугольник 5"/>
          <p:cNvSpPr/>
          <p:nvPr/>
        </p:nvSpPr>
        <p:spPr>
          <a:xfrm>
            <a:off x="13732" y="260648"/>
            <a:ext cx="8820472" cy="830997"/>
          </a:xfrm>
          <a:prstGeom prst="rect">
            <a:avLst/>
          </a:prstGeom>
        </p:spPr>
        <p:txBody>
          <a:bodyPr wrap="square">
            <a:spAutoFit/>
          </a:bodyPr>
          <a:lstStyle/>
          <a:p>
            <a:pPr algn="ctr"/>
            <a:r>
              <a:rPr lang="ru-RU" sz="2400" b="1" dirty="0" smtClean="0">
                <a:solidFill>
                  <a:srgbClr val="4BACC6">
                    <a:lumMod val="50000"/>
                  </a:srgbClr>
                </a:solidFill>
              </a:rPr>
              <a:t>Многие компоненты здорового образа жизни помогают нам справляться со стрессом</a:t>
            </a:r>
            <a:endParaRPr lang="ru-RU" sz="2400" dirty="0">
              <a:solidFill>
                <a:srgbClr val="4BACC6">
                  <a:lumMod val="50000"/>
                </a:srgbClr>
              </a:solidFill>
            </a:endParaRPr>
          </a:p>
        </p:txBody>
      </p:sp>
      <p:sp>
        <p:nvSpPr>
          <p:cNvPr id="2" name="Прямоугольник 1"/>
          <p:cNvSpPr/>
          <p:nvPr/>
        </p:nvSpPr>
        <p:spPr>
          <a:xfrm>
            <a:off x="1847658" y="3732064"/>
            <a:ext cx="6745112" cy="923330"/>
          </a:xfrm>
          <a:prstGeom prst="rect">
            <a:avLst/>
          </a:prstGeom>
        </p:spPr>
        <p:txBody>
          <a:bodyPr wrap="square">
            <a:spAutoFit/>
          </a:bodyPr>
          <a:lstStyle/>
          <a:p>
            <a:pPr>
              <a:buClr>
                <a:srgbClr val="7030A0"/>
              </a:buClr>
            </a:pPr>
            <a:r>
              <a:rPr lang="ru-RU" b="1" dirty="0">
                <a:solidFill>
                  <a:prstClr val="black"/>
                </a:solidFill>
              </a:rPr>
              <a:t>Не снимайте стресс с помощью дурных привычек. Курение, избыточные количества алкоголя и кофеина могут на самом деле усиливать </a:t>
            </a:r>
            <a:r>
              <a:rPr lang="ru-RU" b="1" dirty="0" smtClean="0">
                <a:solidFill>
                  <a:prstClr val="black"/>
                </a:solidFill>
              </a:rPr>
              <a:t>напряжение </a:t>
            </a:r>
            <a:endParaRPr lang="ru-RU" b="1" dirty="0">
              <a:solidFill>
                <a:prstClr val="black"/>
              </a:solidFill>
            </a:endParaRPr>
          </a:p>
        </p:txBody>
      </p:sp>
      <p:sp>
        <p:nvSpPr>
          <p:cNvPr id="7" name="TextBox 6"/>
          <p:cNvSpPr txBox="1"/>
          <p:nvPr/>
        </p:nvSpPr>
        <p:spPr>
          <a:xfrm>
            <a:off x="1343517" y="3585307"/>
            <a:ext cx="457064" cy="1323439"/>
          </a:xfrm>
          <a:prstGeom prst="rect">
            <a:avLst/>
          </a:prstGeom>
          <a:noFill/>
        </p:spPr>
        <p:txBody>
          <a:bodyPr wrap="square" rtlCol="0">
            <a:spAutoFit/>
          </a:bodyPr>
          <a:lstStyle/>
          <a:p>
            <a:r>
              <a:rPr lang="ru-RU" sz="8000" dirty="0" smtClean="0">
                <a:solidFill>
                  <a:srgbClr val="FF0000"/>
                </a:solidFill>
              </a:rPr>
              <a:t>!</a:t>
            </a:r>
            <a:endParaRPr lang="ru-RU" sz="4400" dirty="0">
              <a:solidFill>
                <a:srgbClr val="FF0000"/>
              </a:solidFill>
            </a:endParaRPr>
          </a:p>
        </p:txBody>
      </p:sp>
      <p:pic>
        <p:nvPicPr>
          <p:cNvPr id="3" name="Рисунок 2"/>
          <p:cNvPicPr>
            <a:picLocks noChangeAspect="1"/>
          </p:cNvPicPr>
          <p:nvPr/>
        </p:nvPicPr>
        <p:blipFill>
          <a:blip r:embed="rId2"/>
          <a:stretch>
            <a:fillRect/>
          </a:stretch>
        </p:blipFill>
        <p:spPr>
          <a:xfrm>
            <a:off x="6667822" y="4870324"/>
            <a:ext cx="2152650" cy="1895475"/>
          </a:xfrm>
          <a:prstGeom prst="rect">
            <a:avLst/>
          </a:prstGeom>
        </p:spPr>
      </p:pic>
      <p:pic>
        <p:nvPicPr>
          <p:cNvPr id="4" name="Рисунок 3"/>
          <p:cNvPicPr>
            <a:picLocks noChangeAspect="1"/>
          </p:cNvPicPr>
          <p:nvPr/>
        </p:nvPicPr>
        <p:blipFill>
          <a:blip r:embed="rId3"/>
          <a:stretch>
            <a:fillRect/>
          </a:stretch>
        </p:blipFill>
        <p:spPr>
          <a:xfrm>
            <a:off x="78621" y="4901032"/>
            <a:ext cx="2766179" cy="1917154"/>
          </a:xfrm>
          <a:prstGeom prst="rect">
            <a:avLst/>
          </a:prstGeom>
        </p:spPr>
      </p:pic>
    </p:spTree>
    <p:extLst>
      <p:ext uri="{BB962C8B-B14F-4D97-AF65-F5344CB8AC3E}">
        <p14:creationId xmlns:p14="http://schemas.microsoft.com/office/powerpoint/2010/main" val="1827535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622" y="1027674"/>
            <a:ext cx="8342489" cy="5216813"/>
          </a:xfrm>
          <a:prstGeom prst="rect">
            <a:avLst/>
          </a:prstGeom>
          <a:noFill/>
        </p:spPr>
        <p:txBody>
          <a:bodyPr wrap="square" rtlCol="0">
            <a:spAutoFit/>
          </a:bodyPr>
          <a:lstStyle/>
          <a:p>
            <a:pPr>
              <a:spcAft>
                <a:spcPts val="600"/>
              </a:spcAft>
              <a:buClr>
                <a:srgbClr val="7030A0"/>
              </a:buClr>
              <a:buFont typeface="Wingdings" pitchFamily="2" charset="2"/>
              <a:buChar char=""/>
            </a:pPr>
            <a:r>
              <a:rPr lang="ru-RU" dirty="0" smtClean="0">
                <a:solidFill>
                  <a:prstClr val="black"/>
                </a:solidFill>
              </a:rPr>
              <a:t> Старайтесь мыслить позитивно. </a:t>
            </a:r>
          </a:p>
          <a:p>
            <a:pPr>
              <a:spcAft>
                <a:spcPts val="600"/>
              </a:spcAft>
              <a:buClr>
                <a:srgbClr val="7030A0"/>
              </a:buClr>
              <a:buFont typeface="Wingdings" pitchFamily="2" charset="2"/>
              <a:buChar char=""/>
            </a:pPr>
            <a:r>
              <a:rPr lang="ru-RU" dirty="0" smtClean="0">
                <a:solidFill>
                  <a:prstClr val="black"/>
                </a:solidFill>
              </a:rPr>
              <a:t> Старайтесь ежедневно находить время, пусть даже его будет совсем немного, для дел, которые доставляют вам удовольствие</a:t>
            </a:r>
          </a:p>
          <a:p>
            <a:pPr>
              <a:spcAft>
                <a:spcPts val="600"/>
              </a:spcAft>
              <a:buClr>
                <a:srgbClr val="7030A0"/>
              </a:buClr>
              <a:buFont typeface="Wingdings" pitchFamily="2" charset="2"/>
              <a:buChar char=""/>
            </a:pPr>
            <a:r>
              <a:rPr lang="ru-RU" dirty="0" smtClean="0">
                <a:solidFill>
                  <a:prstClr val="black"/>
                </a:solidFill>
              </a:rPr>
              <a:t> Учитесь говорить «нет», не обещайте никому слишком много</a:t>
            </a:r>
          </a:p>
          <a:p>
            <a:pPr>
              <a:spcAft>
                <a:spcPts val="600"/>
              </a:spcAft>
              <a:buClr>
                <a:srgbClr val="7030A0"/>
              </a:buClr>
              <a:buFont typeface="Wingdings" pitchFamily="2" charset="2"/>
              <a:buChar char=""/>
            </a:pPr>
            <a:r>
              <a:rPr lang="ru-RU" dirty="0" smtClean="0">
                <a:solidFill>
                  <a:prstClr val="black"/>
                </a:solidFill>
              </a:rPr>
              <a:t> Все ваши чувства имеют право на существование. Учитесь вербализировать свои желания и эмоции. Вероятность того, что ваши близкие Вас поймут и учтут ваши потребности будет выше, если Вы прямо скажете о возникшей проблеме.</a:t>
            </a:r>
          </a:p>
          <a:p>
            <a:pPr>
              <a:spcAft>
                <a:spcPts val="600"/>
              </a:spcAft>
              <a:buClr>
                <a:srgbClr val="7030A0"/>
              </a:buClr>
              <a:buFont typeface="Wingdings" pitchFamily="2" charset="2"/>
              <a:buChar char=""/>
            </a:pPr>
            <a:r>
              <a:rPr lang="ru-RU" dirty="0" smtClean="0">
                <a:solidFill>
                  <a:prstClr val="black"/>
                </a:solidFill>
              </a:rPr>
              <a:t> Живите «здесь и сейчас», используйте приемы осознанности </a:t>
            </a:r>
          </a:p>
          <a:p>
            <a:pPr>
              <a:spcAft>
                <a:spcPts val="600"/>
              </a:spcAft>
              <a:buClr>
                <a:srgbClr val="7030A0"/>
              </a:buClr>
              <a:buFont typeface="Wingdings" pitchFamily="2" charset="2"/>
              <a:buChar char=""/>
            </a:pPr>
            <a:r>
              <a:rPr lang="ru-RU" dirty="0" smtClean="0">
                <a:solidFill>
                  <a:prstClr val="black"/>
                </a:solidFill>
              </a:rPr>
              <a:t> Попробуйте прогнозировать заранее ситуации, которые могут вас расстроить. Вероятно,  многого  удастся избежать</a:t>
            </a:r>
          </a:p>
          <a:p>
            <a:pPr>
              <a:spcAft>
                <a:spcPts val="600"/>
              </a:spcAft>
              <a:buClr>
                <a:srgbClr val="7030A0"/>
              </a:buClr>
              <a:buFont typeface="Wingdings" pitchFamily="2" charset="2"/>
              <a:buChar char=""/>
            </a:pPr>
            <a:r>
              <a:rPr lang="ru-RU" dirty="0" smtClean="0">
                <a:solidFill>
                  <a:prstClr val="black"/>
                </a:solidFill>
              </a:rPr>
              <a:t> Постарайтесь снизить темп своей жизни. В этом помогает планирование: пишите списки того, что требуется сделать, зарезервируйте для этого достаточно времени . Ставьте реалистичные цели, решайте крупные задачи поэтапно</a:t>
            </a:r>
          </a:p>
          <a:p>
            <a:pPr>
              <a:spcAft>
                <a:spcPts val="600"/>
              </a:spcAft>
              <a:buClr>
                <a:srgbClr val="7030A0"/>
              </a:buClr>
              <a:buFont typeface="Wingdings" pitchFamily="2" charset="2"/>
              <a:buChar char=""/>
            </a:pPr>
            <a:r>
              <a:rPr lang="ru-RU" dirty="0" smtClean="0">
                <a:solidFill>
                  <a:prstClr val="black"/>
                </a:solidFill>
              </a:rPr>
              <a:t> Продолжайте учиться при малейшей возможности</a:t>
            </a:r>
          </a:p>
          <a:p>
            <a:pPr>
              <a:spcAft>
                <a:spcPts val="600"/>
              </a:spcAft>
              <a:buClr>
                <a:srgbClr val="7030A0"/>
              </a:buClr>
              <a:buFont typeface="Wingdings" pitchFamily="2" charset="2"/>
              <a:buChar char=""/>
            </a:pPr>
            <a:r>
              <a:rPr lang="ru-RU" dirty="0" smtClean="0">
                <a:solidFill>
                  <a:prstClr val="black"/>
                </a:solidFill>
              </a:rPr>
              <a:t> Старайтесь смотреть на мир с благодарностью и помогать другим людям</a:t>
            </a:r>
          </a:p>
          <a:p>
            <a:pPr>
              <a:spcAft>
                <a:spcPts val="600"/>
              </a:spcAft>
              <a:buClr>
                <a:srgbClr val="7030A0"/>
              </a:buClr>
              <a:buFont typeface="Wingdings" pitchFamily="2" charset="2"/>
              <a:buChar char=""/>
            </a:pPr>
            <a:r>
              <a:rPr lang="ru-RU" dirty="0" smtClean="0">
                <a:solidFill>
                  <a:prstClr val="black"/>
                </a:solidFill>
              </a:rPr>
              <a:t> Чаще смейтесь или улыбайтесь</a:t>
            </a:r>
            <a:endParaRPr lang="ru-RU" dirty="0">
              <a:solidFill>
                <a:prstClr val="black"/>
              </a:solidFill>
            </a:endParaRPr>
          </a:p>
        </p:txBody>
      </p:sp>
      <p:sp>
        <p:nvSpPr>
          <p:cNvPr id="6" name="Прямоугольник 5"/>
          <p:cNvSpPr/>
          <p:nvPr/>
        </p:nvSpPr>
        <p:spPr>
          <a:xfrm>
            <a:off x="180622" y="0"/>
            <a:ext cx="8820472" cy="830997"/>
          </a:xfrm>
          <a:prstGeom prst="rect">
            <a:avLst/>
          </a:prstGeom>
        </p:spPr>
        <p:txBody>
          <a:bodyPr wrap="square">
            <a:spAutoFit/>
          </a:bodyPr>
          <a:lstStyle/>
          <a:p>
            <a:r>
              <a:rPr lang="ru-RU" sz="2400" b="1" dirty="0" smtClean="0">
                <a:solidFill>
                  <a:srgbClr val="00B050"/>
                </a:solidFill>
                <a:effectLst>
                  <a:outerShdw blurRad="38100" dist="38100" dir="2700000" algn="tl">
                    <a:srgbClr val="000000">
                      <a:alpha val="43137"/>
                    </a:srgbClr>
                  </a:outerShdw>
                </a:effectLst>
              </a:rPr>
              <a:t>Другие способы борьбы со стрессом и поддержания эмоционального благополучия:</a:t>
            </a:r>
            <a:endParaRPr lang="ru-RU" sz="2400" dirty="0">
              <a:solidFill>
                <a:srgbClr val="00B050"/>
              </a:solidFill>
              <a:effectLst>
                <a:outerShdw blurRad="38100" dist="38100" dir="2700000" algn="tl">
                  <a:srgbClr val="000000">
                    <a:alpha val="43137"/>
                  </a:srgbClr>
                </a:outerShdw>
              </a:effectLst>
            </a:endParaRPr>
          </a:p>
        </p:txBody>
      </p:sp>
      <p:pic>
        <p:nvPicPr>
          <p:cNvPr id="59394" name="Picture 2"/>
          <p:cNvPicPr>
            <a:picLocks noChangeAspect="1" noChangeArrowheads="1"/>
          </p:cNvPicPr>
          <p:nvPr/>
        </p:nvPicPr>
        <p:blipFill>
          <a:blip r:embed="rId2" cstate="print"/>
          <a:srcRect/>
          <a:stretch>
            <a:fillRect/>
          </a:stretch>
        </p:blipFill>
        <p:spPr bwMode="auto">
          <a:xfrm>
            <a:off x="7616779" y="5418668"/>
            <a:ext cx="1527221" cy="1384490"/>
          </a:xfrm>
          <a:prstGeom prst="rect">
            <a:avLst/>
          </a:prstGeom>
          <a:noFill/>
          <a:ln w="9525">
            <a:noFill/>
            <a:miter lim="800000"/>
            <a:headEnd/>
            <a:tailEnd/>
          </a:ln>
        </p:spPr>
      </p:pic>
    </p:spTree>
    <p:extLst>
      <p:ext uri="{BB962C8B-B14F-4D97-AF65-F5344CB8AC3E}">
        <p14:creationId xmlns:p14="http://schemas.microsoft.com/office/powerpoint/2010/main" val="31293629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36912"/>
            <a:ext cx="8208912" cy="1647056"/>
          </a:xfrm>
        </p:spPr>
        <p:txBody>
          <a:bodyPr>
            <a:noAutofit/>
          </a:bodyPr>
          <a:lstStyle/>
          <a:p>
            <a:r>
              <a:rPr lang="ru-RU" sz="3600" b="1" dirty="0" smtClean="0">
                <a:solidFill>
                  <a:srgbClr val="336600"/>
                </a:solidFill>
              </a:rPr>
              <a:t>ПРОЙДИТЕ ДИСПАНСЕРИЗАЦИЮ!</a:t>
            </a:r>
            <a:br>
              <a:rPr lang="ru-RU" sz="3600" b="1" dirty="0" smtClean="0">
                <a:solidFill>
                  <a:srgbClr val="336600"/>
                </a:solidFill>
              </a:rPr>
            </a:br>
            <a:r>
              <a:rPr lang="ru-RU" sz="3600" b="1" dirty="0" smtClean="0">
                <a:solidFill>
                  <a:srgbClr val="336600"/>
                </a:solidFill>
              </a:rPr>
              <a:t>ПОСЕТИТЕ ЦЕНТР ЗДОРОВЬЯ!</a:t>
            </a:r>
            <a:br>
              <a:rPr lang="ru-RU" sz="3600" b="1" dirty="0" smtClean="0">
                <a:solidFill>
                  <a:srgbClr val="336600"/>
                </a:solidFill>
              </a:rPr>
            </a:br>
            <a:r>
              <a:rPr lang="ru-RU" sz="3600" b="1" dirty="0" smtClean="0">
                <a:solidFill>
                  <a:srgbClr val="C00000"/>
                </a:solidFill>
              </a:rPr>
              <a:t>БУДЬТЕ ЗДОРОВЫ!</a:t>
            </a:r>
            <a:endParaRPr lang="ru-RU" sz="3600" b="1" dirty="0">
              <a:solidFill>
                <a:srgbClr val="C00000"/>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476672"/>
            <a:ext cx="2664296" cy="1711810"/>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4725144"/>
            <a:ext cx="2628900" cy="1743075"/>
          </a:xfrm>
          <a:prstGeom prst="rect">
            <a:avLst/>
          </a:prstGeom>
        </p:spPr>
      </p:pic>
    </p:spTree>
    <p:extLst>
      <p:ext uri="{BB962C8B-B14F-4D97-AF65-F5344CB8AC3E}">
        <p14:creationId xmlns:p14="http://schemas.microsoft.com/office/powerpoint/2010/main" val="1597044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721445" y="479148"/>
            <a:ext cx="7797421"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400" b="1" dirty="0" smtClean="0">
                <a:solidFill>
                  <a:srgbClr val="4BACC6">
                    <a:lumMod val="50000"/>
                  </a:srgbClr>
                </a:solidFill>
                <a:ea typeface="Times New Roman" pitchFamily="18" charset="0"/>
                <a:cs typeface="Arial" pitchFamily="34" charset="0"/>
              </a:rPr>
              <a:t>Какие симптомы могут указывать на мозговой инсульт?</a:t>
            </a:r>
            <a:endParaRPr lang="ru-RU" sz="2400" dirty="0" smtClean="0">
              <a:solidFill>
                <a:srgbClr val="4BACC6">
                  <a:lumMod val="50000"/>
                </a:srgbClr>
              </a:solidFill>
              <a:ea typeface="Times New Roman" pitchFamily="18" charset="0"/>
              <a:cs typeface="Arial" pitchFamily="34" charset="0"/>
            </a:endParaRPr>
          </a:p>
        </p:txBody>
      </p:sp>
      <p:sp>
        <p:nvSpPr>
          <p:cNvPr id="6" name="Прямоугольник 5"/>
          <p:cNvSpPr/>
          <p:nvPr/>
        </p:nvSpPr>
        <p:spPr>
          <a:xfrm>
            <a:off x="529433" y="1628800"/>
            <a:ext cx="7416824" cy="3585597"/>
          </a:xfrm>
          <a:prstGeom prst="rect">
            <a:avLst/>
          </a:prstGeom>
        </p:spPr>
        <p:txBody>
          <a:bodyPr wrap="square">
            <a:spAutoFit/>
          </a:bodyPr>
          <a:lstStyle/>
          <a:p>
            <a:pPr marL="514350" indent="-514350">
              <a:spcAft>
                <a:spcPts val="600"/>
              </a:spcAft>
              <a:buClr>
                <a:srgbClr val="FF0000"/>
              </a:buClr>
              <a:buFont typeface="+mj-lt"/>
              <a:buAutoNum type="arabicPeriod"/>
            </a:pPr>
            <a:r>
              <a:rPr lang="ru-RU" sz="2400" dirty="0">
                <a:solidFill>
                  <a:prstClr val="black"/>
                </a:solidFill>
              </a:rPr>
              <a:t>В</a:t>
            </a:r>
            <a:r>
              <a:rPr lang="ru-RU" sz="2400" dirty="0" smtClean="0">
                <a:solidFill>
                  <a:prstClr val="black"/>
                </a:solidFill>
              </a:rPr>
              <a:t>незапно возникшая асимметрия лица</a:t>
            </a:r>
          </a:p>
          <a:p>
            <a:pPr marL="514350" indent="-514350">
              <a:spcAft>
                <a:spcPts val="600"/>
              </a:spcAft>
              <a:buClr>
                <a:srgbClr val="FF0000"/>
              </a:buClr>
              <a:buFont typeface="+mj-lt"/>
              <a:buAutoNum type="arabicPeriod"/>
            </a:pPr>
            <a:r>
              <a:rPr lang="ru-RU" sz="2400" dirty="0" smtClean="0">
                <a:solidFill>
                  <a:prstClr val="black"/>
                </a:solidFill>
              </a:rPr>
              <a:t>Слабость или онемение в руке или ноге</a:t>
            </a:r>
          </a:p>
          <a:p>
            <a:pPr marL="514350" indent="-514350">
              <a:spcAft>
                <a:spcPts val="600"/>
              </a:spcAft>
              <a:buClr>
                <a:srgbClr val="FF0000"/>
              </a:buClr>
              <a:buFont typeface="+mj-lt"/>
              <a:buAutoNum type="arabicPeriod"/>
            </a:pPr>
            <a:r>
              <a:rPr lang="ru-RU" sz="2400" dirty="0" smtClean="0">
                <a:solidFill>
                  <a:prstClr val="black"/>
                </a:solidFill>
              </a:rPr>
              <a:t>Спутанность сознания </a:t>
            </a:r>
          </a:p>
          <a:p>
            <a:pPr marL="514350" indent="-514350">
              <a:spcAft>
                <a:spcPts val="600"/>
              </a:spcAft>
              <a:buClr>
                <a:srgbClr val="FF0000"/>
              </a:buClr>
              <a:buFont typeface="+mj-lt"/>
              <a:buAutoNum type="arabicPeriod"/>
            </a:pPr>
            <a:r>
              <a:rPr lang="ru-RU" sz="2400" dirty="0" smtClean="0">
                <a:solidFill>
                  <a:prstClr val="black"/>
                </a:solidFill>
              </a:rPr>
              <a:t>Внезапное нарушение зрения </a:t>
            </a:r>
          </a:p>
          <a:p>
            <a:pPr marL="514350" indent="-514350">
              <a:spcAft>
                <a:spcPts val="600"/>
              </a:spcAft>
              <a:buClr>
                <a:srgbClr val="FF0000"/>
              </a:buClr>
              <a:buFont typeface="+mj-lt"/>
              <a:buAutoNum type="arabicPeriod"/>
            </a:pPr>
            <a:r>
              <a:rPr lang="ru-RU" sz="2400" dirty="0" smtClean="0">
                <a:solidFill>
                  <a:prstClr val="black"/>
                </a:solidFill>
              </a:rPr>
              <a:t>Очень сильная головная боль</a:t>
            </a:r>
          </a:p>
          <a:p>
            <a:pPr marL="514350" indent="-514350">
              <a:spcAft>
                <a:spcPts val="600"/>
              </a:spcAft>
              <a:buClr>
                <a:srgbClr val="FF0000"/>
              </a:buClr>
              <a:buFont typeface="+mj-lt"/>
              <a:buAutoNum type="arabicPeriod"/>
            </a:pPr>
            <a:r>
              <a:rPr lang="ru-RU" sz="2400" dirty="0" smtClean="0">
                <a:solidFill>
                  <a:prstClr val="black"/>
                </a:solidFill>
              </a:rPr>
              <a:t>Головокружение</a:t>
            </a:r>
          </a:p>
          <a:p>
            <a:pPr marL="514350" indent="-514350">
              <a:spcAft>
                <a:spcPts val="600"/>
              </a:spcAft>
              <a:buClr>
                <a:srgbClr val="FF0000"/>
              </a:buClr>
              <a:buFont typeface="+mj-lt"/>
              <a:buAutoNum type="arabicPeriod"/>
            </a:pPr>
            <a:r>
              <a:rPr lang="ru-RU" sz="2400" dirty="0" smtClean="0">
                <a:solidFill>
                  <a:prstClr val="black"/>
                </a:solidFill>
              </a:rPr>
              <a:t>Ни один из перечисленных</a:t>
            </a:r>
          </a:p>
          <a:p>
            <a:pPr marL="514350" indent="-514350">
              <a:spcAft>
                <a:spcPts val="600"/>
              </a:spcAft>
              <a:buClr>
                <a:srgbClr val="FF0000"/>
              </a:buClr>
              <a:buFont typeface="+mj-lt"/>
              <a:buAutoNum type="arabicPeriod"/>
            </a:pPr>
            <a:r>
              <a:rPr lang="ru-RU" sz="2400" b="1" dirty="0" smtClean="0">
                <a:solidFill>
                  <a:srgbClr val="C00000"/>
                </a:solidFill>
              </a:rPr>
              <a:t>Все перечисленные симптомы</a:t>
            </a:r>
          </a:p>
        </p:txBody>
      </p:sp>
      <p:sp>
        <p:nvSpPr>
          <p:cNvPr id="7" name="Прямоугольник 6"/>
          <p:cNvSpPr/>
          <p:nvPr/>
        </p:nvSpPr>
        <p:spPr>
          <a:xfrm>
            <a:off x="510738" y="1307669"/>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260865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1885</TotalTime>
  <Words>5061</Words>
  <Application>Microsoft Office PowerPoint</Application>
  <PresentationFormat>Экран (4:3)</PresentationFormat>
  <Paragraphs>595</Paragraphs>
  <Slides>86</Slides>
  <Notes>8</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4</vt:i4>
      </vt:variant>
      <vt:variant>
        <vt:lpstr>Заголовки слайдов</vt:lpstr>
      </vt:variant>
      <vt:variant>
        <vt:i4>86</vt:i4>
      </vt:variant>
    </vt:vector>
  </HeadingPairs>
  <TitlesOfParts>
    <vt:vector size="102" baseType="lpstr">
      <vt:lpstr>Gulim</vt:lpstr>
      <vt:lpstr>ＭＳ Ｐゴシック</vt:lpstr>
      <vt:lpstr>ＭＳ Ｐゴシック</vt:lpstr>
      <vt:lpstr>Arial</vt:lpstr>
      <vt:lpstr>Arial </vt:lpstr>
      <vt:lpstr>Calibri</vt:lpstr>
      <vt:lpstr>Lucida Sans</vt:lpstr>
      <vt:lpstr>NewtonC</vt:lpstr>
      <vt:lpstr>Times New Roman</vt:lpstr>
      <vt:lpstr>Trebuchet MS</vt:lpstr>
      <vt:lpstr>Wingdings</vt:lpstr>
      <vt:lpstr>Wingdings 2</vt:lpstr>
      <vt:lpstr>Оформление по умолчанию</vt:lpstr>
      <vt:lpstr>1_Тема Office</vt:lpstr>
      <vt:lpstr>2_Тема Office</vt:lpstr>
      <vt:lpstr>Тема Office</vt:lpstr>
      <vt:lpstr>Презентация PowerPoint</vt:lpstr>
      <vt:lpstr>Презентация PowerPoint</vt:lpstr>
      <vt:lpstr>Острое нарушение мозгового кровообращения  (инсульт)  – это повреждение мозга, длящееся более 24 часов, при котором  участок мозговой ткани погибает вследствие нарушения его кровоснабжения</vt:lpstr>
      <vt:lpstr>Ишемический инсульт</vt:lpstr>
      <vt:lpstr>Ишемический инсульт</vt:lpstr>
      <vt:lpstr>Геморрагический инсульт</vt:lpstr>
      <vt:lpstr>Презентация PowerPoint</vt:lpstr>
      <vt:lpstr>Презентация PowerPoint</vt:lpstr>
      <vt:lpstr>Презентация PowerPoint</vt:lpstr>
      <vt:lpstr>Презентация PowerPoint</vt:lpstr>
      <vt:lpstr>Движение</vt:lpstr>
      <vt:lpstr>Презентация PowerPoint</vt:lpstr>
      <vt:lpstr>Они могут появляться отдельно или в комбинации с симптомами  У.Д.А.Р. </vt:lpstr>
      <vt:lpstr>Презентация PowerPoint</vt:lpstr>
      <vt:lpstr>Симптомы инсульта</vt:lpstr>
      <vt:lpstr>Симптомы инсульта</vt:lpstr>
      <vt:lpstr>Симптомы инсульта</vt:lpstr>
      <vt:lpstr>Симптомы инсульта</vt:lpstr>
      <vt:lpstr>ТЕСТ: Распознать инсульт</vt:lpstr>
      <vt:lpstr>Презентация PowerPoint</vt:lpstr>
      <vt:lpstr>Что делать при признаках инсульта?</vt:lpstr>
      <vt:lpstr>Что делать при признаках инсульта?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Факторы риска мозгового инсульта:  повышенное артериальное давление</vt:lpstr>
      <vt:lpstr>Что такое артериальная гипертония?</vt:lpstr>
      <vt:lpstr>Презентация PowerPoint</vt:lpstr>
      <vt:lpstr>Презентация PowerPoint</vt:lpstr>
      <vt:lpstr>Категории артериального давления</vt:lpstr>
      <vt:lpstr>К какому уровню артериального давления нужно стремиться больным с артериальной гипертонией? </vt:lpstr>
      <vt:lpstr>К какому уровню артериального давления нужно стремиться больным с артериальной гипертонией?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Польза отказа от курения</vt:lpstr>
      <vt:lpstr>Здоровое питание   рекомендуется как основа и важнейший компонент профилактики  сердечно-сосудистых заболеваний и их осложнений</vt:lpstr>
      <vt:lpstr>Какая самая главная рекомендация по здоровому питанию способствует профилактике инфаркта миокарда и других сердечно-сосудистых заболеваний? </vt:lpstr>
      <vt:lpstr>Какая самая главная рекомендация по здоровому питанию способствует профилактике инфаркта миокарда и других сердечно-сосудистых заболеваний? </vt:lpstr>
      <vt:lpstr>«5 порций овощей и фруктов в день»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Чрезмерное потребление алкоголя увеличивает риск мозгового инсульта</vt:lpstr>
      <vt:lpstr>Презентация PowerPoint</vt:lpstr>
      <vt:lpstr>Презентация PowerPoint</vt:lpstr>
      <vt:lpstr>Презентация PowerPoint</vt:lpstr>
      <vt:lpstr>Окружность талии</vt:lpstr>
      <vt:lpstr>Контролируйте свою массу тела!</vt:lpstr>
      <vt:lpstr>Презентация PowerPoint</vt:lpstr>
      <vt:lpstr>Презентация PowerPoint</vt:lpstr>
      <vt:lpstr>Презентация PowerPoint</vt:lpstr>
      <vt:lpstr>Презентация PowerPoint</vt:lpstr>
      <vt:lpstr>К  какому уровню артериального давления нужно стремиться больным с сахарным диабетом?</vt:lpstr>
      <vt:lpstr>К  какому уровню артериального давления нужно стремиться больным с сахарным диабетом?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ПРОЙДИТЕ ДИСПАНСЕРИЗАЦИЮ! ПОСЕТИТЕ ЦЕНТР ЗДОРОВЬЯ! БУДЬТЕ ЗДОРОВЫ!</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Юферева Юлия Михайловна</dc:creator>
  <cp:lastModifiedBy>Иван</cp:lastModifiedBy>
  <cp:revision>223</cp:revision>
  <dcterms:created xsi:type="dcterms:W3CDTF">2018-04-27T07:57:35Z</dcterms:created>
  <dcterms:modified xsi:type="dcterms:W3CDTF">2021-09-14T09:44:51Z</dcterms:modified>
</cp:coreProperties>
</file>